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62" r:id="rId9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0F312-E5F1-4F5C-BD05-9D61190852D8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34101-9C0F-4DF1-959A-915CCD055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0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22821-DB43-4B97-AE93-9B97286B0457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4EC12-55A7-44C9-B93E-427574B67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5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 userDrawn="1"/>
        </p:nvSpPr>
        <p:spPr>
          <a:xfrm>
            <a:off x="457200" y="62420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EFFF54CB-19B1-4DCD-B74B-FCB0A3F9D8EB}" type="datetimeFigureOut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 userDrawn="1"/>
        </p:nvSpPr>
        <p:spPr>
          <a:xfrm>
            <a:off x="3124200" y="62420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 userDrawn="1"/>
        </p:nvSpPr>
        <p:spPr>
          <a:xfrm>
            <a:off x="6553200" y="62420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EFA26CA7-E809-4972-B091-B51184F5B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-14288" y="1104900"/>
            <a:ext cx="9144001" cy="0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itle 1"/>
          <p:cNvSpPr txBox="1">
            <a:spLocks/>
          </p:cNvSpPr>
          <p:nvPr userDrawn="1"/>
        </p:nvSpPr>
        <p:spPr>
          <a:xfrm>
            <a:off x="1716569" y="211943"/>
            <a:ext cx="5827231" cy="687387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0033CC"/>
                </a:solidFill>
              </a:rPr>
              <a:t>CAMBODIA </a:t>
            </a:r>
            <a:r>
              <a:rPr lang="en-US" sz="2800" b="1" dirty="0" smtClean="0">
                <a:solidFill>
                  <a:srgbClr val="FF0000"/>
                </a:solidFill>
              </a:rPr>
              <a:t>REDD+</a:t>
            </a:r>
            <a:r>
              <a:rPr lang="en-US" sz="2800" b="1" dirty="0" smtClean="0">
                <a:solidFill>
                  <a:srgbClr val="0033CC"/>
                </a:solidFill>
              </a:rPr>
              <a:t> PROGRAMME</a:t>
            </a:r>
            <a:endParaRPr lang="en-US" sz="2800" b="1" dirty="0">
              <a:solidFill>
                <a:srgbClr val="0033CC"/>
              </a:solidFill>
            </a:endParaRPr>
          </a:p>
        </p:txBody>
      </p:sp>
      <p:pic>
        <p:nvPicPr>
          <p:cNvPr id="22" name="Picture 21" descr="Cambodia Redd+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"/>
            <a:ext cx="15430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Group 22"/>
          <p:cNvGrpSpPr>
            <a:grpSpLocks/>
          </p:cNvGrpSpPr>
          <p:nvPr userDrawn="1"/>
        </p:nvGrpSpPr>
        <p:grpSpPr bwMode="auto">
          <a:xfrm>
            <a:off x="0" y="6092825"/>
            <a:ext cx="9144000" cy="727075"/>
            <a:chOff x="0" y="5712372"/>
            <a:chExt cx="9144000" cy="1159290"/>
          </a:xfrm>
        </p:grpSpPr>
        <p:pic>
          <p:nvPicPr>
            <p:cNvPr id="25" name="Picture 24" descr="D:\REDD+\REDD-Heang-2013\Stationary-REDD+\with_white_bg.jpg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712372"/>
              <a:ext cx="4585531" cy="1157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  <p:pic>
          <p:nvPicPr>
            <p:cNvPr id="26" name="Picture 25" descr="D:\REDD+\REDD-Heang-2013\Stationary-REDD+\with_white_bg.jpg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558469" y="5713674"/>
              <a:ext cx="4585531" cy="1157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</p:grpSp>
      <p:sp>
        <p:nvSpPr>
          <p:cNvPr id="24" name="Title Placeholder 6"/>
          <p:cNvSpPr>
            <a:spLocks noGrp="1"/>
          </p:cNvSpPr>
          <p:nvPr userDrawn="1"/>
        </p:nvSpPr>
        <p:spPr>
          <a:xfrm>
            <a:off x="442913" y="2095500"/>
            <a:ext cx="8229600" cy="3124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403" y="139067"/>
            <a:ext cx="1228889" cy="3615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603" y="530401"/>
            <a:ext cx="1024074" cy="53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60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C65-D29F-48CF-BFC3-E7EE070369C5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B2D9-F9B5-4917-A75B-86BC44CB96C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15610" y="6006138"/>
            <a:ext cx="9144000" cy="851862"/>
            <a:chOff x="0" y="6019800"/>
            <a:chExt cx="9144000" cy="851862"/>
          </a:xfrm>
        </p:grpSpPr>
        <p:grpSp>
          <p:nvGrpSpPr>
            <p:cNvPr id="8" name="Group 7"/>
            <p:cNvGrpSpPr/>
            <p:nvPr/>
          </p:nvGrpSpPr>
          <p:grpSpPr>
            <a:xfrm>
              <a:off x="15766" y="6130454"/>
              <a:ext cx="9128234" cy="741208"/>
              <a:chOff x="15766" y="6130454"/>
              <a:chExt cx="9128234" cy="741208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3962400" y="6130454"/>
                <a:ext cx="5181600" cy="741208"/>
                <a:chOff x="0" y="5712372"/>
                <a:chExt cx="9144000" cy="1159290"/>
              </a:xfrm>
            </p:grpSpPr>
            <p:pic>
              <p:nvPicPr>
                <p:cNvPr id="12" name="Picture 2" descr="D:\REDD+\REDD-Heang-2013\Stationary-REDD+\with_white_bg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rightnessContrast contrast="4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5712372"/>
                  <a:ext cx="4585531" cy="1157988"/>
                </a:xfrm>
                <a:prstGeom prst="roundRect">
                  <a:avLst>
                    <a:gd name="adj" fmla="val 8594"/>
                  </a:avLst>
                </a:prstGeom>
                <a:solidFill>
                  <a:srgbClr val="FFFFFF">
                    <a:shade val="85000"/>
                  </a:srgbClr>
                </a:solidFill>
                <a:ln>
                  <a:noFill/>
                </a:ln>
                <a:effectLst>
                  <a:reflection blurRad="12700" stA="38000" endPos="28000" dist="5000" dir="5400000" sy="-100000" algn="bl" rotWithShape="0"/>
                </a:effectLst>
                <a:extLst/>
              </p:spPr>
            </p:pic>
            <p:pic>
              <p:nvPicPr>
                <p:cNvPr id="13" name="Picture 2" descr="D:\REDD+\REDD-Heang-2013\Stationary-REDD+\with_white_bg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rightnessContrast contrast="4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4558469" y="5713674"/>
                  <a:ext cx="4585531" cy="1157988"/>
                </a:xfrm>
                <a:prstGeom prst="roundRect">
                  <a:avLst>
                    <a:gd name="adj" fmla="val 8594"/>
                  </a:avLst>
                </a:prstGeom>
                <a:solidFill>
                  <a:srgbClr val="FFFFFF">
                    <a:shade val="85000"/>
                  </a:srgbClr>
                </a:solidFill>
                <a:ln>
                  <a:noFill/>
                </a:ln>
                <a:effectLst>
                  <a:reflection blurRad="12700" stA="38000" endPos="28000" dist="5000" dir="5400000" sy="-100000" algn="bl" rotWithShape="0"/>
                </a:effectLst>
                <a:extLst/>
              </p:spPr>
            </p:pic>
          </p:grpSp>
          <p:sp>
            <p:nvSpPr>
              <p:cNvPr id="11" name="Title 1"/>
              <p:cNvSpPr txBox="1">
                <a:spLocks/>
              </p:cNvSpPr>
              <p:nvPr/>
            </p:nvSpPr>
            <p:spPr>
              <a:xfrm>
                <a:off x="15766" y="6130454"/>
                <a:ext cx="3946634" cy="72754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 anchor="ctr"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1800" b="1" dirty="0" smtClean="0">
                    <a:solidFill>
                      <a:srgbClr val="0033CC"/>
                    </a:solidFill>
                  </a:rPr>
                  <a:t>CAMBODIA </a:t>
                </a:r>
                <a:r>
                  <a:rPr lang="en-US" sz="1800" b="1" dirty="0" smtClean="0">
                    <a:solidFill>
                      <a:srgbClr val="FF0000"/>
                    </a:solidFill>
                  </a:rPr>
                  <a:t>REDD+</a:t>
                </a:r>
                <a:r>
                  <a:rPr lang="en-US" sz="1800" b="1" dirty="0" smtClean="0">
                    <a:solidFill>
                      <a:srgbClr val="0033CC"/>
                    </a:solidFill>
                  </a:rPr>
                  <a:t> NATIONAL PROGRAMME</a:t>
                </a:r>
                <a:endParaRPr lang="en-US" sz="1800" b="1" dirty="0">
                  <a:solidFill>
                    <a:srgbClr val="0033CC"/>
                  </a:solidFill>
                </a:endParaRPr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>
              <a:off x="0" y="6019800"/>
              <a:ext cx="9144000" cy="0"/>
            </a:xfrm>
            <a:prstGeom prst="line">
              <a:avLst/>
            </a:prstGeom>
            <a:ln w="1270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371600" y="221297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21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BC65-D29F-48CF-BFC3-E7EE070369C5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FB2D9-F9B5-4917-A75B-86BC44CB96C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347897" y="1752600"/>
            <a:ext cx="7324726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Presentation Title:</a:t>
            </a:r>
          </a:p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Location:</a:t>
            </a:r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pPr marL="0" indent="0">
              <a:buNone/>
            </a:pPr>
            <a:endParaRPr lang="en-US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 pitchFamily="34" charset="0"/>
            </a:endParaRPr>
          </a:p>
          <a:p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itchFamily="34" charset="0"/>
              </a:rPr>
              <a:t>Date:</a:t>
            </a:r>
          </a:p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-13531" y="1219200"/>
            <a:ext cx="9144000" cy="0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1752600" y="379412"/>
            <a:ext cx="7010400" cy="6873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33CC"/>
                </a:solidFill>
              </a:rPr>
              <a:t>CAMBODIA </a:t>
            </a:r>
            <a:r>
              <a:rPr lang="en-US" sz="2800" b="1" dirty="0" smtClean="0">
                <a:solidFill>
                  <a:srgbClr val="FF0000"/>
                </a:solidFill>
              </a:rPr>
              <a:t>REDD+</a:t>
            </a:r>
            <a:r>
              <a:rPr lang="en-US" sz="2800" b="1" dirty="0" smtClean="0">
                <a:solidFill>
                  <a:srgbClr val="0033CC"/>
                </a:solidFill>
              </a:rPr>
              <a:t> PROGRAMME</a:t>
            </a:r>
            <a:endParaRPr lang="en-US" sz="2800" b="1" dirty="0">
              <a:solidFill>
                <a:srgbClr val="0033CC"/>
              </a:solidFill>
            </a:endParaRPr>
          </a:p>
        </p:txBody>
      </p:sp>
      <p:pic>
        <p:nvPicPr>
          <p:cNvPr id="20" name="Picture 2" descr="Cambodia Redd+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15430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0" y="6206654"/>
            <a:ext cx="9144000" cy="727546"/>
            <a:chOff x="0" y="5712372"/>
            <a:chExt cx="9144000" cy="1159290"/>
          </a:xfrm>
        </p:grpSpPr>
        <p:pic>
          <p:nvPicPr>
            <p:cNvPr id="22" name="Picture 2" descr="D:\REDD+\REDD-Heang-2013\Stationary-REDD+\with_white_bg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712372"/>
              <a:ext cx="4585531" cy="1157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  <p:pic>
          <p:nvPicPr>
            <p:cNvPr id="23" name="Picture 2" descr="D:\REDD+\REDD-Heang-2013\Stationary-REDD+\with_white_bg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558469" y="5713674"/>
              <a:ext cx="4585531" cy="1157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val="75519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hyperlink" Target="http://www.cambodia-redd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COP decisions on Drivers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marL="514350" indent="-514350" algn="l">
              <a:buAutoNum type="romanLcParenBoth"/>
            </a:pPr>
            <a:r>
              <a:rPr lang="en-US" sz="2000" b="1" dirty="0">
                <a:solidFill>
                  <a:schemeClr val="tx1"/>
                </a:solidFill>
              </a:rPr>
              <a:t>COP13 - Bali </a:t>
            </a:r>
            <a:r>
              <a:rPr lang="en-US" sz="2000" b="1" dirty="0" smtClean="0">
                <a:solidFill>
                  <a:schemeClr val="tx1"/>
                </a:solidFill>
              </a:rPr>
              <a:t> 3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dirty="0">
                <a:solidFill>
                  <a:schemeClr val="tx1"/>
                </a:solidFill>
              </a:rPr>
              <a:t>Encourages countries to explore a range of actions, </a:t>
            </a:r>
            <a:r>
              <a:rPr lang="en-US" sz="2000" dirty="0" smtClean="0">
                <a:solidFill>
                  <a:schemeClr val="tx1"/>
                </a:solidFill>
              </a:rPr>
              <a:t>identify </a:t>
            </a:r>
            <a:r>
              <a:rPr lang="en-US" sz="2000" dirty="0">
                <a:solidFill>
                  <a:schemeClr val="tx1"/>
                </a:solidFill>
              </a:rPr>
              <a:t>options and undertake efforts, including </a:t>
            </a:r>
            <a:r>
              <a:rPr lang="en-US" sz="2000" dirty="0" smtClean="0">
                <a:solidFill>
                  <a:schemeClr val="tx1"/>
                </a:solidFill>
              </a:rPr>
              <a:t>demonstration </a:t>
            </a:r>
            <a:r>
              <a:rPr lang="en-US" sz="2000" dirty="0">
                <a:solidFill>
                  <a:schemeClr val="tx1"/>
                </a:solidFill>
              </a:rPr>
              <a:t>activities, </a:t>
            </a:r>
            <a:r>
              <a:rPr lang="en-US" sz="2000" b="1" dirty="0">
                <a:solidFill>
                  <a:schemeClr val="tx1"/>
                </a:solidFill>
              </a:rPr>
              <a:t>to address the drivers of </a:t>
            </a:r>
            <a:r>
              <a:rPr lang="en-US" sz="2000" b="1" dirty="0" smtClean="0">
                <a:solidFill>
                  <a:schemeClr val="tx1"/>
                </a:solidFill>
              </a:rPr>
              <a:t>deforestation </a:t>
            </a:r>
            <a:r>
              <a:rPr lang="en-US" sz="2000" b="1" dirty="0">
                <a:solidFill>
                  <a:schemeClr val="tx1"/>
                </a:solidFill>
              </a:rPr>
              <a:t>relevant to their </a:t>
            </a:r>
            <a:r>
              <a:rPr lang="en-US" sz="2000" b="1" dirty="0" smtClean="0">
                <a:solidFill>
                  <a:schemeClr val="tx1"/>
                </a:solidFill>
              </a:rPr>
              <a:t>national circumstances</a:t>
            </a:r>
            <a:r>
              <a:rPr lang="en-US" sz="2000" dirty="0">
                <a:solidFill>
                  <a:schemeClr val="tx1"/>
                </a:solidFill>
              </a:rPr>
              <a:t>, with a view to reducing emissions from </a:t>
            </a:r>
            <a:r>
              <a:rPr lang="en-US" sz="2000" dirty="0" smtClean="0">
                <a:solidFill>
                  <a:schemeClr val="tx1"/>
                </a:solidFill>
              </a:rPr>
              <a:t>deforestation </a:t>
            </a:r>
            <a:r>
              <a:rPr lang="en-US" sz="2000" dirty="0">
                <a:solidFill>
                  <a:schemeClr val="tx1"/>
                </a:solidFill>
              </a:rPr>
              <a:t>and forest degradation and thus </a:t>
            </a:r>
            <a:r>
              <a:rPr lang="en-US" sz="2000" dirty="0" smtClean="0">
                <a:solidFill>
                  <a:schemeClr val="tx1"/>
                </a:solidFill>
              </a:rPr>
              <a:t>enhancing </a:t>
            </a:r>
            <a:r>
              <a:rPr lang="en-US" sz="2000" dirty="0">
                <a:solidFill>
                  <a:schemeClr val="tx1"/>
                </a:solidFill>
              </a:rPr>
              <a:t>forest carbon stocks due to sustainable </a:t>
            </a:r>
            <a:r>
              <a:rPr lang="en-US" sz="2000" dirty="0" smtClean="0">
                <a:solidFill>
                  <a:schemeClr val="tx1"/>
                </a:solidFill>
              </a:rPr>
              <a:t>management </a:t>
            </a:r>
            <a:r>
              <a:rPr lang="en-US" sz="2000" dirty="0">
                <a:solidFill>
                  <a:schemeClr val="tx1"/>
                </a:solidFill>
              </a:rPr>
              <a:t>of forests;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r>
              <a:rPr lang="en-US" sz="2000" b="1" dirty="0" smtClean="0">
                <a:solidFill>
                  <a:schemeClr val="tx1"/>
                </a:solidFill>
              </a:rPr>
              <a:t>COP15 – Copenhagen 1. </a:t>
            </a:r>
            <a:r>
              <a:rPr lang="en-US" sz="2000" dirty="0" smtClean="0">
                <a:solidFill>
                  <a:schemeClr val="tx1"/>
                </a:solidFill>
              </a:rPr>
              <a:t>Requests </a:t>
            </a:r>
            <a:r>
              <a:rPr lang="en-US" sz="2000" dirty="0">
                <a:solidFill>
                  <a:schemeClr val="tx1"/>
                </a:solidFill>
              </a:rPr>
              <a:t>developing countries </a:t>
            </a:r>
            <a:r>
              <a:rPr lang="en-US" sz="2000" b="1" dirty="0">
                <a:solidFill>
                  <a:schemeClr val="tx1"/>
                </a:solidFill>
              </a:rPr>
              <a:t>to identify drivers </a:t>
            </a:r>
            <a:r>
              <a:rPr lang="en-US" sz="2000" b="1" dirty="0" smtClean="0">
                <a:solidFill>
                  <a:schemeClr val="tx1"/>
                </a:solidFill>
              </a:rPr>
              <a:t>of </a:t>
            </a:r>
            <a:r>
              <a:rPr lang="en-US" sz="2000" b="1" dirty="0">
                <a:solidFill>
                  <a:schemeClr val="tx1"/>
                </a:solidFill>
              </a:rPr>
              <a:t>deforestation and forest degradation resulting </a:t>
            </a:r>
            <a:r>
              <a:rPr lang="en-US" sz="2000" b="1" dirty="0" smtClean="0">
                <a:solidFill>
                  <a:schemeClr val="tx1"/>
                </a:solidFill>
              </a:rPr>
              <a:t>in </a:t>
            </a:r>
            <a:r>
              <a:rPr lang="en-US" sz="2000" b="1" dirty="0">
                <a:solidFill>
                  <a:schemeClr val="tx1"/>
                </a:solidFill>
              </a:rPr>
              <a:t>emissions and also the means to address </a:t>
            </a:r>
            <a:r>
              <a:rPr lang="en-US" sz="2000" b="1" dirty="0" smtClean="0">
                <a:solidFill>
                  <a:schemeClr val="tx1"/>
                </a:solidFill>
              </a:rPr>
              <a:t>these</a:t>
            </a:r>
            <a:endParaRPr lang="en-US" sz="2000" dirty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4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COP decisions on Drivers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marL="514350" indent="-514350" algn="l">
              <a:buAutoNum type="romanLcParenBoth"/>
            </a:pPr>
            <a:r>
              <a:rPr lang="en-US" sz="2000" b="1" dirty="0" smtClean="0">
                <a:solidFill>
                  <a:schemeClr val="tx1"/>
                </a:solidFill>
              </a:rPr>
              <a:t>COP16 </a:t>
            </a:r>
            <a:r>
              <a:rPr lang="en-US" sz="2000" b="1" dirty="0">
                <a:solidFill>
                  <a:schemeClr val="tx1"/>
                </a:solidFill>
              </a:rPr>
              <a:t>– Cancun  68. </a:t>
            </a:r>
            <a:r>
              <a:rPr lang="en-US" sz="2000" dirty="0">
                <a:solidFill>
                  <a:schemeClr val="tx1"/>
                </a:solidFill>
              </a:rPr>
              <a:t>Encourages all Parties to find effective ways to </a:t>
            </a:r>
            <a:r>
              <a:rPr lang="en-US" sz="2000" dirty="0" smtClean="0">
                <a:solidFill>
                  <a:schemeClr val="tx1"/>
                </a:solidFill>
              </a:rPr>
              <a:t>reduce </a:t>
            </a:r>
            <a:r>
              <a:rPr lang="en-US" sz="2000" dirty="0">
                <a:solidFill>
                  <a:schemeClr val="tx1"/>
                </a:solidFill>
              </a:rPr>
              <a:t>the human pressure on forests that results in </a:t>
            </a:r>
            <a:r>
              <a:rPr lang="en-US" sz="2000" dirty="0" smtClean="0">
                <a:solidFill>
                  <a:schemeClr val="tx1"/>
                </a:solidFill>
              </a:rPr>
              <a:t>greenhouse </a:t>
            </a:r>
            <a:r>
              <a:rPr lang="en-US" sz="2000" dirty="0">
                <a:solidFill>
                  <a:schemeClr val="tx1"/>
                </a:solidFill>
              </a:rPr>
              <a:t>gas emissions, including </a:t>
            </a:r>
            <a:r>
              <a:rPr lang="en-US" sz="2000" b="1" dirty="0">
                <a:solidFill>
                  <a:schemeClr val="tx1"/>
                </a:solidFill>
              </a:rPr>
              <a:t>actions to </a:t>
            </a:r>
            <a:r>
              <a:rPr lang="en-US" sz="2000" b="1" dirty="0" smtClean="0">
                <a:solidFill>
                  <a:schemeClr val="tx1"/>
                </a:solidFill>
              </a:rPr>
              <a:t>address </a:t>
            </a:r>
            <a:r>
              <a:rPr lang="en-US" sz="2000" b="1" dirty="0">
                <a:solidFill>
                  <a:schemeClr val="tx1"/>
                </a:solidFill>
              </a:rPr>
              <a:t>drivers of deforestation</a:t>
            </a:r>
            <a:r>
              <a:rPr lang="en-US" sz="2000" dirty="0">
                <a:solidFill>
                  <a:schemeClr val="tx1"/>
                </a:solidFill>
              </a:rPr>
              <a:t>;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endParaRPr lang="en-US" sz="2000" dirty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r>
              <a:rPr lang="en-US" sz="2000" b="1" dirty="0">
                <a:solidFill>
                  <a:schemeClr val="tx1"/>
                </a:solidFill>
              </a:rPr>
              <a:t>COP16 – Cancun  72</a:t>
            </a:r>
            <a:r>
              <a:rPr lang="en-US" sz="2000" dirty="0">
                <a:solidFill>
                  <a:schemeClr val="tx1"/>
                </a:solidFill>
              </a:rPr>
              <a:t>. Also requests developing country Parties, when </a:t>
            </a:r>
            <a:r>
              <a:rPr lang="en-US" sz="2000" dirty="0" smtClean="0">
                <a:solidFill>
                  <a:schemeClr val="tx1"/>
                </a:solidFill>
              </a:rPr>
              <a:t>developing </a:t>
            </a:r>
            <a:r>
              <a:rPr lang="en-US" sz="2000" dirty="0">
                <a:solidFill>
                  <a:schemeClr val="tx1"/>
                </a:solidFill>
              </a:rPr>
              <a:t>and implementing their national strategies </a:t>
            </a:r>
            <a:r>
              <a:rPr lang="en-US" sz="2000" dirty="0" smtClean="0">
                <a:solidFill>
                  <a:schemeClr val="tx1"/>
                </a:solidFill>
              </a:rPr>
              <a:t>or </a:t>
            </a:r>
            <a:r>
              <a:rPr lang="en-US" sz="2000" dirty="0">
                <a:solidFill>
                  <a:schemeClr val="tx1"/>
                </a:solidFill>
              </a:rPr>
              <a:t>action plans, to address, inter alia, </a:t>
            </a:r>
            <a:r>
              <a:rPr lang="en-US" sz="2000" b="1" dirty="0">
                <a:solidFill>
                  <a:schemeClr val="tx1"/>
                </a:solidFill>
              </a:rPr>
              <a:t>the drivers of </a:t>
            </a:r>
            <a:r>
              <a:rPr lang="en-US" sz="2000" b="1" dirty="0" smtClean="0">
                <a:solidFill>
                  <a:schemeClr val="tx1"/>
                </a:solidFill>
              </a:rPr>
              <a:t>deforestation </a:t>
            </a:r>
            <a:r>
              <a:rPr lang="en-US" sz="2000" b="1" dirty="0">
                <a:solidFill>
                  <a:schemeClr val="tx1"/>
                </a:solidFill>
              </a:rPr>
              <a:t>and forest degradation…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endParaRPr lang="en-US" sz="2000" dirty="0">
              <a:solidFill>
                <a:schemeClr val="tx1"/>
              </a:solidFill>
            </a:endParaRPr>
          </a:p>
          <a:p>
            <a:pPr marL="514350" indent="-514350" algn="l">
              <a:buAutoNum type="romanLcParenBoth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42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COP decisions on Drivers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marL="514350" indent="-514350" algn="l">
              <a:buAutoNum type="romanLcParenBoth"/>
            </a:pPr>
            <a:r>
              <a:rPr lang="en-US" sz="2000" b="1" dirty="0" smtClean="0">
                <a:solidFill>
                  <a:schemeClr val="tx1"/>
                </a:solidFill>
              </a:rPr>
              <a:t>COP19 </a:t>
            </a:r>
            <a:r>
              <a:rPr lang="en-US" sz="2000" b="1" dirty="0">
                <a:solidFill>
                  <a:schemeClr val="tx1"/>
                </a:solidFill>
              </a:rPr>
              <a:t>– </a:t>
            </a:r>
            <a:r>
              <a:rPr lang="en-US" sz="2000" b="1" dirty="0" smtClean="0">
                <a:solidFill>
                  <a:schemeClr val="tx1"/>
                </a:solidFill>
              </a:rPr>
              <a:t>Warsaw  Decision 15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smtClean="0">
                <a:solidFill>
                  <a:schemeClr val="tx1"/>
                </a:solidFill>
              </a:rPr>
              <a:t>Addressing </a:t>
            </a:r>
            <a:r>
              <a:rPr lang="en-US" sz="2000" b="1" dirty="0">
                <a:solidFill>
                  <a:schemeClr val="tx1"/>
                </a:solidFill>
              </a:rPr>
              <a:t>the drivers of deforestation and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forest degradation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Notes </a:t>
            </a:r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b="1" dirty="0">
                <a:solidFill>
                  <a:schemeClr val="tx1"/>
                </a:solidFill>
              </a:rPr>
              <a:t>complexity</a:t>
            </a:r>
            <a:r>
              <a:rPr lang="en-US" sz="2000" dirty="0">
                <a:solidFill>
                  <a:schemeClr val="tx1"/>
                </a:solidFill>
              </a:rPr>
              <a:t> of the problem, different </a:t>
            </a:r>
            <a:r>
              <a:rPr lang="en-US" sz="2000" dirty="0" smtClean="0">
                <a:solidFill>
                  <a:schemeClr val="tx1"/>
                </a:solidFill>
              </a:rPr>
              <a:t>national </a:t>
            </a:r>
            <a:r>
              <a:rPr lang="en-US" sz="2000" dirty="0">
                <a:solidFill>
                  <a:schemeClr val="tx1"/>
                </a:solidFill>
              </a:rPr>
              <a:t>circumstances and the multiple </a:t>
            </a:r>
            <a:r>
              <a:rPr lang="en-US" sz="2000" dirty="0" smtClean="0">
                <a:solidFill>
                  <a:schemeClr val="tx1"/>
                </a:solidFill>
              </a:rPr>
              <a:t>drivers </a:t>
            </a:r>
            <a:r>
              <a:rPr lang="en-US" sz="2000" dirty="0">
                <a:solidFill>
                  <a:schemeClr val="tx1"/>
                </a:solidFill>
              </a:rPr>
              <a:t>of deforestation and forest degradation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  <a:r>
              <a:rPr lang="en-US" sz="2000" dirty="0">
                <a:solidFill>
                  <a:schemeClr val="tx1"/>
                </a:solidFill>
              </a:rPr>
              <a:t>that livelihood may be dependent on </a:t>
            </a:r>
            <a:r>
              <a:rPr lang="en-US" sz="2000" dirty="0" smtClean="0">
                <a:solidFill>
                  <a:schemeClr val="tx1"/>
                </a:solidFill>
              </a:rPr>
              <a:t>activities </a:t>
            </a:r>
            <a:r>
              <a:rPr lang="en-US" sz="2000" dirty="0">
                <a:solidFill>
                  <a:schemeClr val="tx1"/>
                </a:solidFill>
              </a:rPr>
              <a:t>related to drivers of deforestation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  <a:r>
              <a:rPr lang="en-US" sz="2000" dirty="0">
                <a:solidFill>
                  <a:schemeClr val="tx1"/>
                </a:solidFill>
              </a:rPr>
              <a:t>forests </a:t>
            </a:r>
            <a:r>
              <a:rPr lang="en-US" sz="2000" dirty="0" smtClean="0">
                <a:solidFill>
                  <a:schemeClr val="tx1"/>
                </a:solidFill>
              </a:rPr>
              <a:t>degradation </a:t>
            </a:r>
            <a:r>
              <a:rPr lang="en-US" sz="2000" dirty="0">
                <a:solidFill>
                  <a:schemeClr val="tx1"/>
                </a:solidFill>
              </a:rPr>
              <a:t>and that addressing </a:t>
            </a:r>
            <a:r>
              <a:rPr lang="en-US" sz="2000" dirty="0" smtClean="0">
                <a:solidFill>
                  <a:schemeClr val="tx1"/>
                </a:solidFill>
              </a:rPr>
              <a:t>these </a:t>
            </a:r>
            <a:r>
              <a:rPr lang="en-US" sz="2000" dirty="0">
                <a:solidFill>
                  <a:schemeClr val="tx1"/>
                </a:solidFill>
              </a:rPr>
              <a:t>drivers may have economic costs and </a:t>
            </a:r>
            <a:r>
              <a:rPr lang="en-US" sz="2000" dirty="0" smtClean="0">
                <a:solidFill>
                  <a:schemeClr val="tx1"/>
                </a:solidFill>
              </a:rPr>
              <a:t>implications </a:t>
            </a:r>
            <a:r>
              <a:rPr lang="en-US" sz="2000" dirty="0">
                <a:solidFill>
                  <a:schemeClr val="tx1"/>
                </a:solidFill>
              </a:rPr>
              <a:t>for domestic </a:t>
            </a:r>
            <a:r>
              <a:rPr lang="en-US" sz="2000" dirty="0" smtClean="0">
                <a:solidFill>
                  <a:schemeClr val="tx1"/>
                </a:solidFill>
              </a:rPr>
              <a:t>resources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COP decisions on Drivers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marL="514350" indent="-514350" algn="l">
              <a:buAutoNum type="romanLcParenBoth"/>
            </a:pPr>
            <a:r>
              <a:rPr lang="en-US" sz="2000" b="1" dirty="0" smtClean="0">
                <a:solidFill>
                  <a:schemeClr val="tx1"/>
                </a:solidFill>
              </a:rPr>
              <a:t>COP19 </a:t>
            </a:r>
            <a:r>
              <a:rPr lang="en-US" sz="2000" b="1" dirty="0">
                <a:solidFill>
                  <a:schemeClr val="tx1"/>
                </a:solidFill>
              </a:rPr>
              <a:t>– </a:t>
            </a:r>
            <a:r>
              <a:rPr lang="en-US" sz="2000" b="1" dirty="0" smtClean="0">
                <a:solidFill>
                  <a:schemeClr val="tx1"/>
                </a:solidFill>
              </a:rPr>
              <a:t>Warsaw  Decision 15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smtClean="0">
                <a:solidFill>
                  <a:schemeClr val="tx1"/>
                </a:solidFill>
              </a:rPr>
              <a:t>Addressing </a:t>
            </a:r>
            <a:r>
              <a:rPr lang="en-US" sz="2000" b="1" dirty="0">
                <a:solidFill>
                  <a:schemeClr val="tx1"/>
                </a:solidFill>
              </a:rPr>
              <a:t>the drivers of deforestation and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forest degradation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1</a:t>
            </a:r>
            <a:r>
              <a:rPr lang="en-US" sz="2000" dirty="0">
                <a:solidFill>
                  <a:schemeClr val="tx1"/>
                </a:solidFill>
              </a:rPr>
              <a:t>. Reaffirm the importance of addressing drivers of deforestation and forest degradation </a:t>
            </a:r>
            <a:r>
              <a:rPr lang="en-US" sz="2000" b="1" dirty="0">
                <a:solidFill>
                  <a:schemeClr val="tx1"/>
                </a:solidFill>
              </a:rPr>
              <a:t>in the context of the development and implementation of national strategies</a:t>
            </a:r>
            <a:r>
              <a:rPr lang="en-US" sz="2000" dirty="0">
                <a:solidFill>
                  <a:schemeClr val="tx1"/>
                </a:solidFill>
              </a:rPr>
              <a:t> and action plans by developing country Parties;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2. Recognize </a:t>
            </a:r>
            <a:r>
              <a:rPr lang="en-US" sz="2000" dirty="0">
                <a:solidFill>
                  <a:schemeClr val="tx1"/>
                </a:solidFill>
              </a:rPr>
              <a:t>that drivers of deforestation and forest </a:t>
            </a:r>
            <a:r>
              <a:rPr lang="en-US" sz="2000" dirty="0" smtClean="0">
                <a:solidFill>
                  <a:schemeClr val="tx1"/>
                </a:solidFill>
              </a:rPr>
              <a:t>degradation </a:t>
            </a:r>
            <a:r>
              <a:rPr lang="en-US" sz="2000" dirty="0">
                <a:solidFill>
                  <a:schemeClr val="tx1"/>
                </a:solidFill>
              </a:rPr>
              <a:t>have many causes, and that actions to address </a:t>
            </a:r>
            <a:r>
              <a:rPr lang="en-US" sz="2000" dirty="0" smtClean="0">
                <a:solidFill>
                  <a:schemeClr val="tx1"/>
                </a:solidFill>
              </a:rPr>
              <a:t>these </a:t>
            </a:r>
            <a:r>
              <a:rPr lang="en-US" sz="2000" dirty="0">
                <a:solidFill>
                  <a:schemeClr val="tx1"/>
                </a:solidFill>
              </a:rPr>
              <a:t>drivers are unique to countries’ national </a:t>
            </a:r>
            <a:r>
              <a:rPr lang="en-US" sz="2000" dirty="0" smtClean="0">
                <a:solidFill>
                  <a:schemeClr val="tx1"/>
                </a:solidFill>
              </a:rPr>
              <a:t>circumstances</a:t>
            </a:r>
            <a:r>
              <a:rPr lang="en-US" sz="2000" dirty="0">
                <a:solidFill>
                  <a:schemeClr val="tx1"/>
                </a:solidFill>
              </a:rPr>
              <a:t>, capacities and capabilities; 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. Encourage Parties, organizations and the private sector </a:t>
            </a:r>
            <a:r>
              <a:rPr lang="en-US" sz="2000" b="1" dirty="0">
                <a:solidFill>
                  <a:schemeClr val="tx1"/>
                </a:solidFill>
              </a:rPr>
              <a:t>to </a:t>
            </a:r>
            <a:r>
              <a:rPr lang="en-US" sz="2000" b="1" dirty="0" smtClean="0">
                <a:solidFill>
                  <a:schemeClr val="tx1"/>
                </a:solidFill>
              </a:rPr>
              <a:t>take </a:t>
            </a:r>
            <a:r>
              <a:rPr lang="en-US" sz="2000" b="1" dirty="0">
                <a:solidFill>
                  <a:schemeClr val="tx1"/>
                </a:solidFill>
              </a:rPr>
              <a:t>action</a:t>
            </a:r>
            <a:r>
              <a:rPr lang="en-US" sz="2000" dirty="0">
                <a:solidFill>
                  <a:schemeClr val="tx1"/>
                </a:solidFill>
              </a:rPr>
              <a:t> to reduce the drivers of deforestation and </a:t>
            </a:r>
            <a:r>
              <a:rPr lang="en-US" sz="2000" dirty="0" smtClean="0">
                <a:solidFill>
                  <a:schemeClr val="tx1"/>
                </a:solidFill>
              </a:rPr>
              <a:t>forest </a:t>
            </a:r>
            <a:r>
              <a:rPr lang="en-US" sz="2000" dirty="0">
                <a:solidFill>
                  <a:schemeClr val="tx1"/>
                </a:solidFill>
              </a:rPr>
              <a:t>degradation;</a:t>
            </a:r>
          </a:p>
        </p:txBody>
      </p:sp>
    </p:spTree>
    <p:extLst>
      <p:ext uri="{BB962C8B-B14F-4D97-AF65-F5344CB8AC3E}">
        <p14:creationId xmlns:p14="http://schemas.microsoft.com/office/powerpoint/2010/main" val="39205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COP decisions on Drivers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marL="514350" indent="-514350" algn="l">
              <a:buAutoNum type="romanLcParenBoth"/>
            </a:pPr>
            <a:r>
              <a:rPr lang="en-US" sz="2000" b="1" dirty="0" smtClean="0">
                <a:solidFill>
                  <a:schemeClr val="tx1"/>
                </a:solidFill>
              </a:rPr>
              <a:t>COP19 </a:t>
            </a:r>
            <a:r>
              <a:rPr lang="en-US" sz="2000" b="1" dirty="0">
                <a:solidFill>
                  <a:schemeClr val="tx1"/>
                </a:solidFill>
              </a:rPr>
              <a:t>– </a:t>
            </a:r>
            <a:r>
              <a:rPr lang="en-US" sz="2000" b="1" dirty="0" smtClean="0">
                <a:solidFill>
                  <a:schemeClr val="tx1"/>
                </a:solidFill>
              </a:rPr>
              <a:t>Warsaw  Decision 15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r>
              <a:rPr lang="en-US" sz="2000" b="1" dirty="0" smtClean="0">
                <a:solidFill>
                  <a:schemeClr val="tx1"/>
                </a:solidFill>
              </a:rPr>
              <a:t>Addressing </a:t>
            </a:r>
            <a:r>
              <a:rPr lang="en-US" sz="2000" b="1" dirty="0">
                <a:solidFill>
                  <a:schemeClr val="tx1"/>
                </a:solidFill>
              </a:rPr>
              <a:t>the drivers of deforestation and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forest degradation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4. Encourages </a:t>
            </a:r>
            <a:r>
              <a:rPr lang="en-US" sz="2000" dirty="0">
                <a:solidFill>
                  <a:schemeClr val="tx1"/>
                </a:solidFill>
              </a:rPr>
              <a:t>all Parties, relevant organizations, and the </a:t>
            </a:r>
            <a:r>
              <a:rPr lang="en-US" sz="2000" dirty="0" smtClean="0">
                <a:solidFill>
                  <a:schemeClr val="tx1"/>
                </a:solidFill>
              </a:rPr>
              <a:t>private </a:t>
            </a:r>
            <a:r>
              <a:rPr lang="en-US" sz="2000" dirty="0">
                <a:solidFill>
                  <a:schemeClr val="tx1"/>
                </a:solidFill>
              </a:rPr>
              <a:t>sector and other stakeholders, to continue their </a:t>
            </a:r>
            <a:r>
              <a:rPr lang="en-US" sz="2000" dirty="0" smtClean="0">
                <a:solidFill>
                  <a:schemeClr val="tx1"/>
                </a:solidFill>
              </a:rPr>
              <a:t>work </a:t>
            </a:r>
            <a:r>
              <a:rPr lang="en-US" sz="2000" dirty="0">
                <a:solidFill>
                  <a:schemeClr val="tx1"/>
                </a:solidFill>
              </a:rPr>
              <a:t>to address drivers of deforestation and forest </a:t>
            </a:r>
            <a:r>
              <a:rPr lang="en-US" sz="2000" dirty="0" smtClean="0">
                <a:solidFill>
                  <a:schemeClr val="tx1"/>
                </a:solidFill>
              </a:rPr>
              <a:t>degradation </a:t>
            </a:r>
            <a:r>
              <a:rPr lang="en-US" sz="2000" dirty="0">
                <a:solidFill>
                  <a:schemeClr val="tx1"/>
                </a:solidFill>
              </a:rPr>
              <a:t>and </a:t>
            </a:r>
            <a:r>
              <a:rPr lang="en-US" sz="2000" b="1" dirty="0">
                <a:solidFill>
                  <a:schemeClr val="tx1"/>
                </a:solidFill>
              </a:rPr>
              <a:t>to share the results</a:t>
            </a:r>
            <a:r>
              <a:rPr lang="en-US" sz="2000" dirty="0">
                <a:solidFill>
                  <a:schemeClr val="tx1"/>
                </a:solidFill>
              </a:rPr>
              <a:t> of their work on this </a:t>
            </a:r>
            <a:r>
              <a:rPr lang="en-US" sz="2000" dirty="0" smtClean="0">
                <a:solidFill>
                  <a:schemeClr val="tx1"/>
                </a:solidFill>
              </a:rPr>
              <a:t>matter</a:t>
            </a:r>
            <a:r>
              <a:rPr lang="en-US" sz="2000" dirty="0">
                <a:solidFill>
                  <a:schemeClr val="tx1"/>
                </a:solidFill>
              </a:rPr>
              <a:t>, including via the web platform on the UNFCCC </a:t>
            </a:r>
            <a:r>
              <a:rPr lang="en-US" sz="2000" dirty="0" smtClean="0">
                <a:solidFill>
                  <a:schemeClr val="tx1"/>
                </a:solidFill>
              </a:rPr>
              <a:t>website;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5. Encourages </a:t>
            </a:r>
            <a:r>
              <a:rPr lang="en-US" sz="2000" dirty="0">
                <a:solidFill>
                  <a:schemeClr val="tx1"/>
                </a:solidFill>
              </a:rPr>
              <a:t>developing country Parties to </a:t>
            </a:r>
            <a:r>
              <a:rPr lang="en-US" sz="2000" b="1" dirty="0">
                <a:solidFill>
                  <a:schemeClr val="tx1"/>
                </a:solidFill>
              </a:rPr>
              <a:t>take note of the </a:t>
            </a:r>
            <a:r>
              <a:rPr lang="en-US" sz="2000" b="1" dirty="0" smtClean="0">
                <a:solidFill>
                  <a:schemeClr val="tx1"/>
                </a:solidFill>
              </a:rPr>
              <a:t>information </a:t>
            </a:r>
            <a:r>
              <a:rPr lang="en-US" sz="2000" b="1" dirty="0">
                <a:solidFill>
                  <a:schemeClr val="tx1"/>
                </a:solidFill>
              </a:rPr>
              <a:t>from on-going and existing work</a:t>
            </a:r>
            <a:r>
              <a:rPr lang="en-US" sz="2000" dirty="0">
                <a:solidFill>
                  <a:schemeClr val="tx1"/>
                </a:solidFill>
              </a:rPr>
              <a:t> on </a:t>
            </a:r>
            <a:r>
              <a:rPr lang="en-US" sz="2000" dirty="0" smtClean="0">
                <a:solidFill>
                  <a:schemeClr val="tx1"/>
                </a:solidFill>
              </a:rPr>
              <a:t>addressing </a:t>
            </a:r>
            <a:r>
              <a:rPr lang="en-US" sz="2000" dirty="0">
                <a:solidFill>
                  <a:schemeClr val="tx1"/>
                </a:solidFill>
              </a:rPr>
              <a:t>the drivers of deforestation and </a:t>
            </a:r>
            <a:r>
              <a:rPr lang="en-US" sz="2000" dirty="0" smtClean="0">
                <a:solidFill>
                  <a:schemeClr val="tx1"/>
                </a:solidFill>
              </a:rPr>
              <a:t>forest degradation </a:t>
            </a:r>
            <a:r>
              <a:rPr lang="en-US" sz="2000" dirty="0">
                <a:solidFill>
                  <a:schemeClr val="tx1"/>
                </a:solidFill>
              </a:rPr>
              <a:t>by developing country Parties and relevant </a:t>
            </a:r>
            <a:r>
              <a:rPr lang="en-US" sz="2000" dirty="0" smtClean="0">
                <a:solidFill>
                  <a:schemeClr val="tx1"/>
                </a:solidFill>
              </a:rPr>
              <a:t>organizations </a:t>
            </a:r>
            <a:r>
              <a:rPr lang="en-US" sz="2000" dirty="0">
                <a:solidFill>
                  <a:schemeClr val="tx1"/>
                </a:solidFill>
              </a:rPr>
              <a:t>and stakeholders. </a:t>
            </a:r>
          </a:p>
        </p:txBody>
      </p:sp>
    </p:spTree>
    <p:extLst>
      <p:ext uri="{BB962C8B-B14F-4D97-AF65-F5344CB8AC3E}">
        <p14:creationId xmlns:p14="http://schemas.microsoft.com/office/powerpoint/2010/main" val="280345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Objective of Today’s Meeting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algn="l"/>
            <a:endParaRPr lang="en-GB" sz="2000" dirty="0" smtClean="0">
              <a:solidFill>
                <a:schemeClr val="tx1"/>
              </a:solidFill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</a:rPr>
              <a:t>The </a:t>
            </a:r>
            <a:r>
              <a:rPr lang="en-GB" sz="2000" dirty="0">
                <a:solidFill>
                  <a:schemeClr val="tx1"/>
                </a:solidFill>
              </a:rPr>
              <a:t>overall objective </a:t>
            </a:r>
            <a:r>
              <a:rPr lang="en-GB" sz="2000" dirty="0" smtClean="0">
                <a:solidFill>
                  <a:schemeClr val="tx1"/>
                </a:solidFill>
              </a:rPr>
              <a:t>is </a:t>
            </a:r>
            <a:r>
              <a:rPr lang="en-GB" sz="2000" b="1" dirty="0">
                <a:solidFill>
                  <a:schemeClr val="tx1"/>
                </a:solidFill>
              </a:rPr>
              <a:t>to support the work to address drivers of deforestation and forest degradation relevant to Cambodia </a:t>
            </a:r>
            <a:r>
              <a:rPr lang="en-GB" sz="2000" dirty="0">
                <a:solidFill>
                  <a:schemeClr val="tx1"/>
                </a:solidFill>
              </a:rPr>
              <a:t>by validating the </a:t>
            </a:r>
            <a:r>
              <a:rPr lang="en-GB" sz="2000" dirty="0" smtClean="0">
                <a:solidFill>
                  <a:schemeClr val="tx1"/>
                </a:solidFill>
              </a:rPr>
              <a:t>results </a:t>
            </a:r>
            <a:r>
              <a:rPr lang="en-GB" sz="2000" dirty="0">
                <a:solidFill>
                  <a:schemeClr val="tx1"/>
                </a:solidFill>
              </a:rPr>
              <a:t>of review of drivers of deforestation and forest degradation in Cambodia, and </a:t>
            </a:r>
            <a:r>
              <a:rPr lang="en-GB" sz="2000" dirty="0" smtClean="0">
                <a:solidFill>
                  <a:schemeClr val="tx1"/>
                </a:solidFill>
              </a:rPr>
              <a:t>discussing the results </a:t>
            </a:r>
            <a:r>
              <a:rPr lang="en-GB" sz="2000" dirty="0">
                <a:solidFill>
                  <a:schemeClr val="tx1"/>
                </a:solidFill>
              </a:rPr>
              <a:t>by a study on </a:t>
            </a:r>
            <a:r>
              <a:rPr lang="en-GB" sz="2000" dirty="0" smtClean="0">
                <a:solidFill>
                  <a:schemeClr val="tx1"/>
                </a:solidFill>
              </a:rPr>
              <a:t>wood fuels.</a:t>
            </a:r>
          </a:p>
          <a:p>
            <a:pPr algn="l"/>
            <a:endParaRPr lang="en-GB" sz="2000" dirty="0">
              <a:solidFill>
                <a:schemeClr val="tx1"/>
              </a:solidFill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50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800"/>
          </a:xfrm>
        </p:spPr>
        <p:txBody>
          <a:bodyPr/>
          <a:lstStyle/>
          <a:p>
            <a:r>
              <a:rPr lang="en-US" sz="3600" dirty="0" smtClean="0"/>
              <a:t>Objective of Today’s Meeting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534400" cy="1752600"/>
          </a:xfrm>
        </p:spPr>
        <p:txBody>
          <a:bodyPr/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Presentations: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1) Results</a:t>
            </a:r>
            <a:r>
              <a:rPr lang="en-US" sz="2000">
                <a:solidFill>
                  <a:schemeClr val="tx1"/>
                </a:solidFill>
              </a:rPr>
              <a:t>: </a:t>
            </a:r>
            <a:r>
              <a:rPr lang="en-US" sz="2000" smtClean="0">
                <a:solidFill>
                  <a:schemeClr val="tx1"/>
                </a:solidFill>
              </a:rPr>
              <a:t>Primary assessment </a:t>
            </a:r>
            <a:r>
              <a:rPr lang="en-US" sz="2000" dirty="0">
                <a:solidFill>
                  <a:schemeClr val="tx1"/>
                </a:solidFill>
              </a:rPr>
              <a:t>of drivers of deforestation and forest degradation (</a:t>
            </a:r>
            <a:r>
              <a:rPr lang="en-US" sz="2000" dirty="0" err="1">
                <a:solidFill>
                  <a:schemeClr val="tx1"/>
                </a:solidFill>
              </a:rPr>
              <a:t>Mr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Chhun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Delux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2) Results Impact assessment wood fuels  (GERES)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3) Quantifying Drivers of Deforestation and forest Degradation (</a:t>
            </a:r>
            <a:r>
              <a:rPr lang="en-US" sz="2000" dirty="0" err="1">
                <a:solidFill>
                  <a:schemeClr val="tx1"/>
                </a:solidFill>
              </a:rPr>
              <a:t>Aruna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4) </a:t>
            </a:r>
            <a:r>
              <a:rPr lang="en-US" sz="2000" dirty="0">
                <a:solidFill>
                  <a:schemeClr val="tx1"/>
                </a:solidFill>
              </a:rPr>
              <a:t>Update National REDD+ strategy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Group Discussions: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Group I: focus on wood </a:t>
            </a:r>
            <a:r>
              <a:rPr lang="en-US" sz="2000" dirty="0" smtClean="0">
                <a:solidFill>
                  <a:schemeClr val="tx1"/>
                </a:solidFill>
              </a:rPr>
              <a:t>fuel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Group </a:t>
            </a:r>
            <a:r>
              <a:rPr lang="en-US" sz="2000" dirty="0">
                <a:solidFill>
                  <a:schemeClr val="tx1"/>
                </a:solidFill>
              </a:rPr>
              <a:t>II: </a:t>
            </a:r>
            <a:r>
              <a:rPr lang="en-US" sz="2000" dirty="0" smtClean="0">
                <a:solidFill>
                  <a:schemeClr val="tx1"/>
                </a:solidFill>
              </a:rPr>
              <a:t>methods </a:t>
            </a:r>
            <a:r>
              <a:rPr lang="en-US" sz="2000" dirty="0">
                <a:solidFill>
                  <a:schemeClr val="tx1"/>
                </a:solidFill>
              </a:rPr>
              <a:t>and </a:t>
            </a:r>
            <a:r>
              <a:rPr lang="en-US" sz="2000" dirty="0" smtClean="0">
                <a:solidFill>
                  <a:schemeClr val="tx1"/>
                </a:solidFill>
              </a:rPr>
              <a:t>approaches </a:t>
            </a:r>
            <a:r>
              <a:rPr lang="en-US" sz="2000" dirty="0">
                <a:solidFill>
                  <a:schemeClr val="tx1"/>
                </a:solidFill>
              </a:rPr>
              <a:t>to monitor 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Group </a:t>
            </a:r>
            <a:r>
              <a:rPr lang="en-US" sz="2000" dirty="0" smtClean="0">
                <a:solidFill>
                  <a:schemeClr val="tx1"/>
                </a:solidFill>
              </a:rPr>
              <a:t>III: drivers assessment study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6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5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3581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Helvetica" pitchFamily="34" charset="0"/>
              </a:rPr>
              <a:t>Thank </a:t>
            </a:r>
            <a:r>
              <a:rPr lang="en-US" b="1" dirty="0" smtClean="0">
                <a:solidFill>
                  <a:schemeClr val="tx1"/>
                </a:solidFill>
                <a:latin typeface="Helvetica" pitchFamily="34" charset="0"/>
              </a:rPr>
              <a:t>You!</a:t>
            </a:r>
            <a:endParaRPr lang="en-US" b="1" dirty="0">
              <a:solidFill>
                <a:schemeClr val="tx1"/>
              </a:solidFill>
              <a:latin typeface="Helvetica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Frutiger Linotype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Helvetica" pitchFamily="34" charset="0"/>
              </a:rPr>
              <a:t>Mathieu van Rijn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Helvetica" pitchFamily="34" charset="0"/>
              </a:rPr>
              <a:t>Email: mathieu.vanrijn@fao.org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Helvetica" pitchFamily="34" charset="0"/>
              </a:rPr>
              <a:t>Website: </a:t>
            </a:r>
            <a:r>
              <a:rPr lang="en-US" sz="2000" dirty="0" smtClean="0">
                <a:solidFill>
                  <a:schemeClr val="tx1"/>
                </a:solidFill>
                <a:latin typeface="Helvetica" pitchFamily="34" charset="0"/>
                <a:hlinkClick r:id="rId2"/>
              </a:rPr>
              <a:t>www.cambodia-redd.org</a:t>
            </a:r>
            <a:r>
              <a:rPr lang="en-US" sz="2000" dirty="0" smtClean="0">
                <a:solidFill>
                  <a:schemeClr val="tx1"/>
                </a:solidFill>
                <a:latin typeface="Helvetica" pitchFamily="34" charset="0"/>
              </a:rPr>
              <a:t> / </a:t>
            </a:r>
            <a:r>
              <a:rPr lang="en-US" sz="2000" dirty="0" smtClean="0">
                <a:latin typeface="Helvetica" pitchFamily="34" charset="0"/>
                <a:hlinkClick r:id="rId3"/>
              </a:rPr>
              <a:t>http://www.un-redd.org</a:t>
            </a:r>
            <a:endParaRPr lang="en-US" sz="2000" dirty="0">
              <a:solidFill>
                <a:schemeClr val="tx1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1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New5</Template>
  <TotalTime>1210</TotalTime>
  <Words>575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New5</vt:lpstr>
      <vt:lpstr>COP decisions on Drivers</vt:lpstr>
      <vt:lpstr>COP decisions on Drivers</vt:lpstr>
      <vt:lpstr>COP decisions on Drivers</vt:lpstr>
      <vt:lpstr>COP decisions on Drivers</vt:lpstr>
      <vt:lpstr>COP decisions on Drivers</vt:lpstr>
      <vt:lpstr>Objective of Today’s Meeting</vt:lpstr>
      <vt:lpstr>Objective of Today’s Meeting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Mathieu van Rijn</cp:lastModifiedBy>
  <cp:revision>81</cp:revision>
  <cp:lastPrinted>2015-09-03T00:09:12Z</cp:lastPrinted>
  <dcterms:created xsi:type="dcterms:W3CDTF">2013-05-10T01:38:04Z</dcterms:created>
  <dcterms:modified xsi:type="dcterms:W3CDTF">2015-09-03T02:29:36Z</dcterms:modified>
</cp:coreProperties>
</file>