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1" r:id="rId3"/>
    <p:sldId id="312" r:id="rId4"/>
    <p:sldId id="316" r:id="rId5"/>
    <p:sldId id="313" r:id="rId6"/>
    <p:sldId id="319" r:id="rId7"/>
    <p:sldId id="320" r:id="rId8"/>
    <p:sldId id="321" r:id="rId9"/>
    <p:sldId id="31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068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DF18C-8F74-4706-B852-D86DFF2AB042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77B58-F3C0-4159-9E88-09A3C8D88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2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59F4E7-8C01-42DC-BE3E-BACF2F4A4818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2232B5-106F-4BAF-8C18-BCFB60D91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14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232B5-106F-4BAF-8C18-BCFB60D919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24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232B5-106F-4BAF-8C18-BCFB60D919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58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232B5-106F-4BAF-8C18-BCFB60D919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5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7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9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2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0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1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363B2-4AB4-41ED-87E9-1107373B5B75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F1407-07EE-448A-AB51-DE4F9D5B2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logo+GEF&amp;source=images&amp;cd=&amp;cad=rja&amp;docid=wDYFXlGZWLHNQM&amp;tbnid=CyHTgwkMpoh2JM:&amp;ved=0CAUQjRw&amp;url=http://www.thegef.org/&amp;ei=A4FlUbKhJObd0QG4gIGAAg&amp;bvm=bv.44990110,d.dmQ&amp;psig=AFQjCNHIIGiH2A9YX6U2jZQgRefs-Y1Vcw&amp;ust=1365693057836429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google.com/url?sa=i&amp;rct=j&amp;q=logo+SGP&amp;source=images&amp;cd=&amp;cad=rja&amp;docid=fyCb_GIl73BoiM&amp;tbnid=_G-qptcHnxMf3M:&amp;ved=0CAUQjRw&amp;url=http://www.undp.org.ws/FocusAreas/ClimateChangeandEnvironment/CBAFagamalo/tabid/6597/language/en-US/Default.aspx&amp;ei=JYFlUebMPO-K0QHFo4CIDw&amp;bvm=bv.44990110,d.dmQ&amp;psig=AFQjCNFtr3YHqxzbn7_bA2TaU6loLGfh2Q&amp;ust=1365693087592099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371600"/>
            <a:ext cx="8611565" cy="289559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en-US" sz="1800" b="1" dirty="0" err="1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វគ្គបណ្តុះបណ្តាល</a:t>
            </a:r>
            <a:r>
              <a:rPr lang="km-KH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ស្តី</a:t>
            </a:r>
            <a:r>
              <a:rPr lang="en-US" altLang="en-US" sz="1800" b="1" dirty="0" err="1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ពី</a:t>
            </a:r>
            <a:r>
              <a:rPr lang="km-KH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en-US" altLang="en-US" sz="1800" b="1" dirty="0" err="1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ទស្សនទានរេដបូក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en-US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ស</a:t>
            </a:r>
            <a:r>
              <a:rPr lang="km-KH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ម្រា</a:t>
            </a:r>
            <a:r>
              <a:rPr lang="en-US" altLang="en-US" sz="1800" b="1" dirty="0" err="1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ប់អង្គការដៃគូរបស</a:t>
            </a:r>
            <a:r>
              <a:rPr lang="en-US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់</a:t>
            </a:r>
            <a:r>
              <a:rPr lang="en-US" altLang="en-US" sz="1800" b="1" dirty="0" smtClean="0">
                <a:latin typeface="Limon S2" pitchFamily="2" charset="0"/>
              </a:rPr>
              <a:t> </a:t>
            </a:r>
            <a:r>
              <a:rPr lang="en-US" altLang="en-US" sz="1800" b="1" dirty="0" smtClean="0">
                <a:latin typeface="Khmer OS Muol" pitchFamily="2" charset="0"/>
                <a:ea typeface="Khmer OS Muol" pitchFamily="2" charset="0"/>
                <a:cs typeface="Khmer OS Muol" pitchFamily="2" charset="0"/>
              </a:rPr>
              <a:t>UNDP</a:t>
            </a:r>
            <a:r>
              <a:rPr lang="en-US" altLang="en-US" sz="1800" b="1" dirty="0" smtClean="0">
                <a:latin typeface="Limon S2" pitchFamily="2" charset="0"/>
              </a:rPr>
              <a:t> </a:t>
            </a:r>
            <a:r>
              <a:rPr lang="en-US" altLang="en-US" sz="1800" b="1" dirty="0" smtClean="0">
                <a:latin typeface="Khmer OS Muol" pitchFamily="2" charset="0"/>
                <a:ea typeface="Khmer OS Muol" pitchFamily="2" charset="0"/>
                <a:cs typeface="Khmer OS Muol" pitchFamily="2" charset="0"/>
              </a:rPr>
              <a:t>GEF SGP/CBR+</a:t>
            </a:r>
            <a:br>
              <a:rPr lang="en-US" altLang="en-US" sz="1800" b="1" dirty="0" smtClean="0">
                <a:latin typeface="Khmer OS Muol" pitchFamily="2" charset="0"/>
                <a:ea typeface="Khmer OS Muol" pitchFamily="2" charset="0"/>
                <a:cs typeface="Khmer OS Muol" pitchFamily="2" charset="0"/>
              </a:rPr>
            </a:br>
            <a:r>
              <a:rPr lang="km-KH" altLang="en-US" sz="1800" b="1" dirty="0" smtClean="0">
                <a:latin typeface="Khmer OS Muol" pitchFamily="2" charset="0"/>
                <a:ea typeface="Khmer OS Muol" pitchFamily="2" charset="0"/>
                <a:cs typeface="Khmer OS Muol" pitchFamily="2" charset="0"/>
              </a:rPr>
              <a:t/>
            </a:r>
            <a:br>
              <a:rPr lang="km-KH" altLang="en-US" sz="1800" b="1" dirty="0" smtClean="0">
                <a:latin typeface="Khmer OS Muol" pitchFamily="2" charset="0"/>
                <a:ea typeface="Khmer OS Muol" pitchFamily="2" charset="0"/>
                <a:cs typeface="Khmer OS Muol" pitchFamily="2" charset="0"/>
              </a:rPr>
            </a:br>
            <a:r>
              <a:rPr lang="ca-ES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គោលបំណង និង កម្មវិធី</a:t>
            </a:r>
            <a:br>
              <a:rPr lang="ca-ES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</a:br>
            <a:r>
              <a:rPr lang="km-KH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នៃ</a:t>
            </a:r>
            <a:r>
              <a:rPr lang="ca-ES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វគ្គបណ្តុះបណ្តាល ស្តីពី ទស្សនទានរេដបូក</a:t>
            </a:r>
            <a:r>
              <a:rPr lang="km-KH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/>
            </a:r>
            <a:br>
              <a:rPr lang="km-KH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</a:br>
            <a:r>
              <a:rPr lang="km-KH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/>
            </a:r>
            <a:br>
              <a:rPr lang="km-KH" sz="2400" dirty="0" smtClean="0">
                <a:solidFill>
                  <a:srgbClr val="008000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</a:br>
            <a:r>
              <a:rPr lang="km-KH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ថ្ងៃ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ទី</a:t>
            </a:r>
            <a:r>
              <a:rPr lang="ca-ES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០៦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-</a:t>
            </a:r>
            <a:r>
              <a:rPr lang="ca-ES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០៨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ca-ES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​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ខែ</a:t>
            </a:r>
            <a:r>
              <a:rPr lang="ca-ES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តុលា</a:t>
            </a:r>
            <a:r>
              <a:rPr lang="km-KH" altLang="en-US" sz="1800" b="1" dirty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ឆ្នាំ</a:t>
            </a:r>
            <a:r>
              <a:rPr lang="km-KH" altLang="en-US" sz="1800" b="1" dirty="0" smtClean="0"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២០១៥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71999"/>
            <a:ext cx="7163765" cy="1487824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endParaRPr lang="en-US" sz="1600" b="1" dirty="0" smtClean="0">
              <a:solidFill>
                <a:schemeClr val="tx1"/>
              </a:solidFill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  <a:p>
            <a:pPr algn="r">
              <a:lnSpc>
                <a:spcPct val="150000"/>
              </a:lnSpc>
              <a:spcBef>
                <a:spcPct val="0"/>
              </a:spcBef>
            </a:pPr>
            <a:r>
              <a:rPr lang="en-US" altLang="en-US" sz="1600" b="1" dirty="0" err="1" smtClean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លោក</a:t>
            </a:r>
            <a:r>
              <a:rPr lang="en-US" altLang="en-US" sz="1600" b="1" dirty="0" err="1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ស្រី</a:t>
            </a:r>
            <a:r>
              <a:rPr lang="en-US" altLang="en-US" sz="1600" b="1" dirty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en-US" altLang="en-US" sz="1600" b="1" dirty="0" err="1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ងិន</a:t>
            </a:r>
            <a:r>
              <a:rPr lang="en-US" altLang="en-US" sz="1600" b="1" dirty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en-US" altLang="en-US" sz="1600" b="1" dirty="0" err="1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ណាវីរៈ</a:t>
            </a:r>
            <a:r>
              <a:rPr lang="en-US" altLang="en-US" sz="1600" b="1" dirty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 </a:t>
            </a:r>
            <a:r>
              <a:rPr lang="km-KH" altLang="en-US" sz="1600" b="1" dirty="0" smtClean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/>
            </a:r>
            <a:br>
              <a:rPr lang="km-KH" altLang="en-US" sz="1600" b="1" dirty="0" smtClean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</a:br>
            <a:r>
              <a:rPr lang="en-US" altLang="en-US" sz="1600" b="1" dirty="0" err="1" smtClean="0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ម</a:t>
            </a:r>
            <a:r>
              <a:rPr lang="en-US" altLang="en-US" sz="1600" b="1" dirty="0" err="1">
                <a:solidFill>
                  <a:schemeClr val="tx1"/>
                </a:solidFill>
                <a:latin typeface="Khmer OS Battambang" pitchFamily="2" charset="0"/>
                <a:ea typeface="Khmer OS Battambang" pitchFamily="2" charset="0"/>
                <a:cs typeface="Khmer OS Battambang" pitchFamily="2" charset="0"/>
              </a:rPr>
              <a:t>ន្ត្រីជាតិសម្របសម្រួលជំនួយខ្នាតតូច</a:t>
            </a:r>
            <a:endParaRPr lang="en-US" altLang="en-US" sz="1600" b="1" dirty="0">
              <a:solidFill>
                <a:schemeClr val="tx1"/>
              </a:solidFill>
              <a:latin typeface="Khmer OS Battambang" pitchFamily="2" charset="0"/>
              <a:ea typeface="Khmer OS Battambang" pitchFamily="2" charset="0"/>
              <a:cs typeface="Khmer OS Battambang" pitchFamily="2" charset="0"/>
            </a:endParaRPr>
          </a:p>
        </p:txBody>
      </p:sp>
      <p:pic>
        <p:nvPicPr>
          <p:cNvPr id="5" name="irc_mi" descr="http://www.thegef.org/gef/sites/thegef.org/files/Images/Short-GEF%20logo%20colored%20NOTAG%20transparent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238534"/>
            <a:ext cx="809501" cy="948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rc_mi" descr="http://www.undp.org.ws/portals/12/images/general/SGP_forUNDPwebsit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07054"/>
            <a:ext cx="1448765" cy="85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7054"/>
            <a:ext cx="1433376" cy="10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38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990600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គោលបំណងនៃវគ្គបណ្តុះបណ្តាល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305800" cy="50593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ទទួលស្គាល់ គូសបញ្ជាក់ និងបង្កើន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ការ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ទំនាក់ទំនងរវាង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រេដបូកនៅសហគមន៍ និង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យុទ្ធសាស្រ្តរេដ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បូក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ថ្នាក់ជាតិនៅកម្ពុជា។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បង្កើនចំណេះដឹងអង្គការដៃគូរបស់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កម្មវិធី​ជំនួយខ្នាតតូច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រេដបូកនៅសហគមន៍ ពីទស្សនទានរេដបូក និងរបៀបប្រើប្រាស់ស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ម្ភា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រៈផ្សព្វផ្សាយដែលផលិតដោយកម្មវិធីរេដបូក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ជាតិនៅកម្ពុជា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។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ចងបណ្តាញរវាង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អង្គការដៃគូ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របស់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កម្ម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វិធី​ជំនួយខ្នាត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តូច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ដបូកនៅសហគមន៍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ទាំង១៣អង្គការ​ រួមទាំងក្រុមពិគ្រោះយោបល់រេដបូក និងលេខាធិការដ្ឋានរេដបូក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កម្ពុជា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ដើម្បីធានាថាការគាំទ្រផ្នែកបច្ចេកទេស និងការត្រូតពិនិត្យគុណភាព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ត្រូវបានផ្តល់ឲ្យក្នុង​កំឡុងពេលនៃការអនុវត្តគម្រោងរេដ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បូកនៅសហគម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ន៍។</a:t>
            </a:r>
          </a:p>
        </p:txBody>
      </p:sp>
    </p:spTree>
    <p:extLst>
      <p:ext uri="{BB962C8B-B14F-4D97-AF65-F5344CB8AC3E}">
        <p14:creationId xmlns:p14="http://schemas.microsoft.com/office/powerpoint/2010/main" val="15032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លទ្ធផលរំពឹងទុក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នៅចុងបញ្ចប់នៃវគ្គបណ្តុះបណ្តាលនេះ អ្នកចូលរួមនឹងអាច៖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បន្តផ្តល់វគ្គ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</a:t>
            </a:r>
            <a:r>
              <a:rPr lang="en-US" sz="2000" dirty="0" err="1">
                <a:latin typeface="Khmer OS Battambang" panose="02000500000000020004" pitchFamily="2" charset="0"/>
                <a:cs typeface="Khmer OS Battambang" panose="02000500000000020004" pitchFamily="2" charset="0"/>
              </a:rPr>
              <a:t>ណ្តុះបណ្តា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លគ្រូបង្គោល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ស្តីពី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ទស្សនទានរេដបូក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ដល់សមាជិកក្រុម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សហគមន៍ព្រៃឈើ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សហគមន៍នេសាទ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និង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សហគមន៍តំបន់ការពារធនធានធម្មជាតិ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និង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តំណាងជនជាតិដើមភាគតិច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និង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ភាគី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ពាក់ព័ន្ធសំខាន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់ៗ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ជាមួយនឹង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ការ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បន្តការ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គាំទ្រ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បន្តិចបន្តួច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err="1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លេខាធិការដ្ឋានជំនួយខ្នាតតូច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។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ទទួលស្គាល់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និង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គូស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បញ្ជាក់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ទំនាក់ទំនងរវាង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សកម្មភាព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អ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នុវត្តរបស់គម្រោង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ដបូកនៅសហគមន៍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ទៅ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</a:t>
            </a:r>
            <a:r>
              <a:rPr lang="km-KH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ឹ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ការបង្កើត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យុទ្ធ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សាស្រ្តរេ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បូក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ថ្នាក់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ជាតិនៅកម្ពុ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ជា។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ណែនាំ និង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ពន្យល់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ពីការ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ប្រើប្រាស់ស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ម្ភា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រៈផ្សព្វផ្សាយអ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ំពី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រេដបូក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ដែល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ផលិ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តដោយ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លេខាធិការដ្ឋាន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រេ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កម្ពុជា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តាមរយៈ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ការគាំទ្រពីកម្មវិធីយូអ៊ិនរេដ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(UN-REDD)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។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កសាងទំនាក់ទំនងល្អជាមួយ 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ក្រុមពិគ្រោះយោបល់រេដបូក និងលេខាធិការដ្ឋានរេ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កម្ពុជា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ដែល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នឹងបន្ត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ផ្តល់ការគាំទ្រផ្នែកបច្ចេកទេសក្នុងកំឡុងពេលអនុវត្តគម្រោង។</a:t>
            </a:r>
            <a:endParaRPr lang="en-US" sz="2000" dirty="0"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50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" y="228600"/>
            <a:ext cx="8839200" cy="838200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តើអ្នកណាខ្លះចូលរួមក្នុងវគ្គបណ្តុះបណ្តាលនេះ?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518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១៣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អង្គ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ការដៃ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គូ 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ដែលរួមមាន៖</a:t>
            </a:r>
          </a:p>
          <a:p>
            <a:pPr marL="534988" indent="-252413" defTabSz="1793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៨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ជា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អង្គការ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មិនមែន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រដ្ឋាភិបាល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(CRID, DKK, AFD, KWWA, CED, DND, VSG</a:t>
            </a:r>
            <a:r>
              <a:rPr lang="en-US" sz="2000" spc="-15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&amp; OPKC)</a:t>
            </a:r>
            <a:endParaRPr lang="km-KH" sz="2000" spc="-150" dirty="0" smtClean="0"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  <a:p>
            <a:pPr marL="534988" indent="-252413" defTabSz="1793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៥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ជាអង្គការសហគមន៍ (សហគមន៍តំបន់ការពារធម្មជាតិជាំម្រេច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ស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ក្បាលអូក្រញ៉ាក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ស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អូបុស្សលាវ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ស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ព្រៃជាំស្មាច់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និង​ស</a:t>
            </a:r>
            <a:r>
              <a:rPr lang="en-U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/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</a:t>
            </a:r>
            <a:r>
              <a:rPr lang="km-KH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spc="-15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សង្ឃសហគមន៍រុក្ខាវន្ត)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មន្ត្រីមកពីខណ្ឌរដ្ឋបាលព្រៃឈើ មន្ទីរបរិស្ថាន ឧទ្យាននុរក្ស ក្នុងបណ្តាខេត្តគោលដៅទាំង ៥ រួមមាន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៖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ខេត្តក្រចេះ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រតនគ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ិ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រី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ព្រះវិហារ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ឧត្តមានជ័យ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,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និង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កំពង់ធំ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។</a:t>
            </a:r>
            <a:endParaRPr lang="ca-ES" sz="2000" dirty="0" smtClean="0"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តំណាង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គណកម្មការជាតិដឹកនាំកម្មវិធីជំនួយខ្នាតតូច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តំណាង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ក្រុម</a:t>
            </a:r>
            <a:r>
              <a:rPr lang="ca-E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ពិគ្រោះយោបល់រេដបូក និងលេខាធិការដ្ឋានរេ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ដបូក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កម្ពុជា</a:t>
            </a:r>
            <a:endParaRPr lang="ca-ES" sz="2000" dirty="0" smtClean="0"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តំណាង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កម្មវិធីរេដ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បូក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ថ្នាក់តំបន់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តំណាង</a:t>
            </a:r>
            <a:r>
              <a:rPr lang="km-KH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ពី</a:t>
            </a: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ក្រសួងបរិស្ថាន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a-E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ក្រុមការងារកម្មវិធីជំនួយខ្នាតតូច</a:t>
            </a:r>
            <a:r>
              <a:rPr lang="en-US" sz="2000" dirty="0">
                <a:latin typeface="Khmer OS Battambang" panose="02000500000000020004" pitchFamily="2" charset="0"/>
                <a:cs typeface="Khmer OS Battambang" panose="02000500000000020004" pitchFamily="2" charset="0"/>
              </a:rPr>
              <a:t> </a:t>
            </a:r>
            <a:r>
              <a:rPr lang="en-US" sz="2000" dirty="0" smtClean="0">
                <a:latin typeface="Khmer OS Battambang" panose="02000500000000020004" pitchFamily="2" charset="0"/>
                <a:cs typeface="Khmer OS Battambang" panose="02000500000000020004" pitchFamily="2" charset="0"/>
              </a:rPr>
              <a:t>GEF SGP/CCBAP</a:t>
            </a:r>
            <a:endParaRPr lang="en-US" sz="2800" dirty="0">
              <a:latin typeface="Khmer OS Battambang" panose="02000500000000020004" pitchFamily="2" charset="0"/>
              <a:cs typeface="Khmer OS Battambang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3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របៀបវារៈនៃវគ្គបណ្តុះបណ្តាល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668042"/>
              </p:ext>
            </p:extLst>
          </p:nvPr>
        </p:nvGraphicFramePr>
        <p:xfrm>
          <a:off x="228600" y="914400"/>
          <a:ext cx="8686800" cy="580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4572000"/>
                <a:gridCol w="2362200"/>
              </a:tblGrid>
              <a:tr h="377461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ថ្ងៃទី​១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(ថ្ងៃទី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០៦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ខែ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តុលា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ឆ្នាំ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២០១៥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53622" marR="53622" marT="26811" marB="26811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53622" marR="53622" marT="26811" marB="26811"/>
                </a:tc>
              </a:tr>
              <a:tr h="3687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ម៉ោង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សកម្មភាព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អ្នកសម្របសម្រួល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9338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 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:​៣០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ការចុះឈ្មោះអ្នកចូលរួម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 សុជ្ជតា 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និង សេង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08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en-US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0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 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០៩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:​០០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មតិស្វាគមន៍អ្នកចូលរួម និងកម្មវិធីបើវគ្គ​បណ្តុះបណ្តាល 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តំណាង​</a:t>
                      </a:r>
                      <a:r>
                        <a:rPr lang="ca-ES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SGP NSC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32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០៩</a:t>
                      </a:r>
                      <a:r>
                        <a:rPr lang="en-US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0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 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០៩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:​១៥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ការណែនាំពីគោលបំណង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របស់វគ្គ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បណ្តុះបណ្តាល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 ងិន ណាវីរៈ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59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០៩</a:t>
                      </a:r>
                      <a:r>
                        <a:rPr lang="en-US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១៥ - ០៩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:​៤៥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ការចាប់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ផ្តើមកម្មវិធីបណ្តុះបណ្តាល៖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  <a:p>
                      <a:pPr marL="342900" lvl="0" indent="-163513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១៖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​ ការណែនាំឲ្យស្គាល់គ្នាទៅវិញទៅមក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ចុង អៀ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i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០៩</a:t>
                      </a:r>
                      <a:r>
                        <a:rPr lang="en-US" sz="1600" i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i="1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៤៥ - </a:t>
                      </a:r>
                      <a:r>
                        <a:rPr lang="km-KH" sz="1600" i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១០:​១៥</a:t>
                      </a:r>
                      <a:endParaRPr lang="en-GB" sz="1600" i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i="1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</a:t>
                      </a:r>
                      <a:r>
                        <a:rPr lang="km-KH" sz="1600" i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ពិសារអាហារសម្រន់</a:t>
                      </a:r>
                      <a:endParaRPr lang="en-GB" sz="1600" i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i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  <a:endParaRPr lang="en-GB" sz="1600" i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86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១០</a:t>
                      </a:r>
                      <a:r>
                        <a:rPr lang="en-US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១៥ - 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១១:​០០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3513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២៖ ការ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កំណត់នូវបរិបទនៃវគ្គបណ្តុះបណ្តាល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  <a:p>
                      <a:pPr marL="342900" lvl="0" indent="-163513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</a:t>
                      </a:r>
                      <a:r>
                        <a:rPr lang="km-KH" sz="1600" dirty="0" smtClean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ទី៣៖ ការ</a:t>
                      </a: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រំពឹងទុក និងបទដ្ឋាន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ចុង អៀ</a:t>
                      </a:r>
                      <a:endParaRPr lang="en-GB" sz="1600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426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ម</a:t>
                      </a:r>
                      <a:r>
                        <a:rPr lang="km-KH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េរៀន</a:t>
                      </a: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ទី​១</a:t>
                      </a:r>
                      <a:r>
                        <a:rPr lang="km-KH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៖ </a:t>
                      </a: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ព្រៃឈើ</a:t>
                      </a:r>
                      <a:r>
                        <a:rPr lang="ca-ES" sz="1600" baseline="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និងការប្រែប្រួលអាកាសធាតុ</a:t>
                      </a:r>
                      <a:endParaRPr lang="en-US" sz="1600" dirty="0"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1600" dirty="0"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2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១១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១២:​០០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ផ្នែកទី​៤៖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ការប្រែប្រួលអាកាសធាតុ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និងផលប៉ះពាល់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ហ៊ូ សិរី វឌ្ឍនា ប្រធានគម្រោង </a:t>
                      </a:r>
                      <a:r>
                        <a:rPr lang="en-U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CCBAP</a:t>
                      </a:r>
                      <a:endParaRPr lang="ca-ES" sz="1600" baseline="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01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055215"/>
              </p:ext>
            </p:extLst>
          </p:nvPr>
        </p:nvGraphicFramePr>
        <p:xfrm>
          <a:off x="228600" y="838200"/>
          <a:ext cx="8727440" cy="6292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440"/>
                <a:gridCol w="4648200"/>
                <a:gridCol w="2209800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ម៉ោង</a:t>
                      </a:r>
                      <a:endParaRPr lang="en-GB" sz="1600" b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សកម្មភាព</a:t>
                      </a:r>
                      <a:endParaRPr lang="en-GB" sz="1600" b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អ្នកសម្របសម្រួល</a:t>
                      </a:r>
                      <a:endParaRPr lang="en-GB" sz="1600" b="1" dirty="0"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857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១២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១:​៣០</a:t>
                      </a:r>
                      <a:endParaRPr lang="en-US" sz="1600" i="1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សម្រាកពិសារអាហារថ្ងៃត្រង់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68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២:​៣០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ផ្នែកទី​៥៖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តួនាទីព្រៃឈើ ក្នុងការប្រែប្រួលអាកាសធាតុ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ឡុង រតនកុមារ តំណាងឯកឧត្តម ជា សំអាង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គណកម្មការជាតិដឹកនាំ កម្មវិធីSGP/</a:t>
                      </a:r>
                      <a:r>
                        <a:rPr lang="en-U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CBR+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055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m-KH" sz="1600" spc="-15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មេរៀន</a:t>
                      </a:r>
                      <a:r>
                        <a:rPr lang="ca-ES" sz="1600" spc="-15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ទី​២៖</a:t>
                      </a:r>
                      <a:r>
                        <a:rPr lang="km-KH" sz="1600" spc="-15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ca-ES" sz="1600" kern="1200" spc="-150" baseline="0" dirty="0" smtClean="0">
                          <a:solidFill>
                            <a:schemeClr val="dk1"/>
                          </a:solidFill>
                          <a:latin typeface="Khmer OS Muol Light" panose="02000500000000020004" pitchFamily="2" charset="0"/>
                          <a:ea typeface="+mn-ea"/>
                          <a:cs typeface="Khmer OS Muol Light" panose="02000500000000020004" pitchFamily="2" charset="0"/>
                        </a:rPr>
                        <a:t>ការណែនាំ</a:t>
                      </a:r>
                      <a:r>
                        <a:rPr lang="km-KH" sz="1600" kern="1200" spc="-150" baseline="0" dirty="0" smtClean="0">
                          <a:solidFill>
                            <a:schemeClr val="dk1"/>
                          </a:solidFill>
                          <a:latin typeface="Khmer OS Muol Light" panose="02000500000000020004" pitchFamily="2" charset="0"/>
                          <a:ea typeface="+mn-ea"/>
                          <a:cs typeface="Khmer OS Muol Light" panose="02000500000000020004" pitchFamily="2" charset="0"/>
                        </a:rPr>
                        <a:t>អំ</a:t>
                      </a:r>
                      <a:r>
                        <a:rPr lang="ca-ES" sz="1600" kern="1200" spc="-150" baseline="0" dirty="0" smtClean="0">
                          <a:solidFill>
                            <a:schemeClr val="dk1"/>
                          </a:solidFill>
                          <a:latin typeface="Khmer OS Muol Light" panose="02000500000000020004" pitchFamily="2" charset="0"/>
                          <a:ea typeface="+mn-ea"/>
                          <a:cs typeface="Khmer OS Muol Light" panose="02000500000000020004" pitchFamily="2" charset="0"/>
                        </a:rPr>
                        <a:t>ពីទស្សនទានរេដបូក</a:t>
                      </a:r>
                      <a:r>
                        <a:rPr lang="km-KH" sz="1600" kern="1200" spc="-150" baseline="0" dirty="0" smtClean="0">
                          <a:solidFill>
                            <a:schemeClr val="dk1"/>
                          </a:solidFill>
                          <a:latin typeface="Khmer OS Muol Light" panose="02000500000000020004" pitchFamily="2" charset="0"/>
                          <a:ea typeface="+mn-ea"/>
                          <a:cs typeface="Khmer OS Muol Light" panose="02000500000000020004" pitchFamily="2" charset="0"/>
                        </a:rPr>
                        <a:t> រេដបូកកម្ពុជា និងកិច្ចការពារសុវត្ថិភាព</a:t>
                      </a:r>
                      <a:endParaRPr lang="ca-ES" sz="1600" kern="1200" spc="-150" baseline="0" dirty="0" smtClean="0">
                        <a:solidFill>
                          <a:schemeClr val="dk1"/>
                        </a:solidFill>
                        <a:latin typeface="Khmer OS Muol Light" panose="02000500000000020004" pitchFamily="2" charset="0"/>
                        <a:ea typeface="+mn-ea"/>
                        <a:cs typeface="Khmer OS Muol Light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6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២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:៣០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៣:​៣០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៦៖ ការណែនាំ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អំពី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ក្របខណ្ឌ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វាស័រនៃ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រេដបូក</a:t>
                      </a:r>
                      <a:endParaRPr lang="en-US" sz="1600" baseline="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ផ្នែកទី​៧៖ ទិដ្ឋភាពទូទៅនៃកម្មវិធីរេដបូក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នៅកម្ពុជា (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ផែនទីបង្ហាញផ្លូវឆ្ពោះទៅការត្រៀមខ្លួនជាស្រេច​ និងការរៀបចំចាត់ចែងស្ថាប័ន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)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លន់ គឹមហ៊ី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48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km-KH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:៣0</a:t>
                      </a:r>
                      <a:r>
                        <a:rPr lang="km-KH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៤:​០០</a:t>
                      </a:r>
                      <a:endParaRPr lang="en-US" sz="1600" i="1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សម្រាកពិសារអាហារថ្ងៃត្រង់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9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៤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៥:​០០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ផ្នែកទី​៨៖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កិច្ចការពារសុវត្ថិភាព និង ប្រព័ន្ធផ្តល់ព័ត៌មាននៃកិច្ចការពារសុវត្ថិភាពរេដបូក</a:t>
                      </a:r>
                      <a:endParaRPr lang="ca-ES" sz="1600" baseline="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លន់ គឹមហ៊ី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៥:​២០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សេចក្តីសង្ខេបពីអ្វីដែលបានរៀននៅថ្ងៃទី​១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 ងិន​ ណាវីរៈ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របៀបវារៈនៃវគ្គបណ្តុះបណ្តាល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9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របៀបវារៈនៃវគ្គបណ្តុះបណ្តាល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419361"/>
              </p:ext>
            </p:extLst>
          </p:nvPr>
        </p:nvGraphicFramePr>
        <p:xfrm>
          <a:off x="208280" y="838200"/>
          <a:ext cx="8727440" cy="5840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4688840"/>
                <a:gridCol w="2286000"/>
              </a:tblGrid>
              <a:tr h="430717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ថ្ងៃទី​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២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(ថ្ងៃទី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០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៧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ខែ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តុលា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ឆ្នាំ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២០១៥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53622" marR="53622" marT="26811" marB="2681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07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ម៉ោង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សកម្មភាព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អ្នកសម្របសម្រួល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695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:០០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០៩:​០០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រំលឹកមេរៀន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ដែលបានរៀននៅថ្ងៃទី​១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សិក្ខាកាមស្ម័គ្រចិត្តពីររូប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866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spc="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មេរៀន</a:t>
                      </a:r>
                      <a:r>
                        <a:rPr lang="ca-ES" sz="1600" spc="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ទី​៣៖</a:t>
                      </a:r>
                      <a:r>
                        <a:rPr lang="km-KH" sz="1600" spc="0" baseline="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km-KH" sz="1600" kern="1200" spc="0" baseline="0" dirty="0" smtClean="0">
                          <a:solidFill>
                            <a:schemeClr val="dk1"/>
                          </a:solidFill>
                          <a:latin typeface="Khmer OS Muol Light" panose="02000500000000020004" pitchFamily="2" charset="0"/>
                          <a:ea typeface="+mn-ea"/>
                          <a:cs typeface="Khmer OS Muol Light" panose="02000500000000020004" pitchFamily="2" charset="0"/>
                        </a:rPr>
                        <a:t>យុទ្ធសាស្រ្តរេដបូកថ្នាក់ជាតិ និង គោលនយោបាយ និងវិធីសាស្រ្តរេដបូក</a:t>
                      </a:r>
                      <a:endParaRPr lang="ca-ES" sz="1600" kern="1200" spc="0" baseline="0" dirty="0" smtClean="0">
                        <a:solidFill>
                          <a:schemeClr val="dk1"/>
                        </a:solidFill>
                        <a:latin typeface="Khmer OS Muol Light" panose="02000500000000020004" pitchFamily="2" charset="0"/>
                        <a:ea typeface="+mn-ea"/>
                        <a:cs typeface="Khmer OS Muol Light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5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៩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:០០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១០:​៣០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ផ្នែកទី៩៖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យុទ្ធសាស្ត្ររេដបូកជាតិ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(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មាតិកា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)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ញ៉ែម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សុវណ្ណា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១០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:៣០</a:t>
                      </a:r>
                      <a:r>
                        <a:rPr lang="km-KH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១០:​៤៥</a:t>
                      </a:r>
                      <a:endParaRPr lang="en-US" sz="1600" i="1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សម្រាកពិសារអាហារថ្ងៃត្រង់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89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១០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:៤៥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១២:​០០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ផ្នែកទី​១០៖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គោលនយោបាយ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និង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វិធីសាស្រ្ត ដែលបានស្នើ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និង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ការផ្សារភ្ជាប់ទៅនឹងគម្រោង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រេដបូកនៅសហគមន៍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ញ៉ែម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សុវណ្ណា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១២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:00</a:t>
                      </a:r>
                      <a:r>
                        <a:rPr lang="km-KH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១:​៣០</a:t>
                      </a:r>
                      <a:endParaRPr lang="en-US" sz="1600" i="1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សម្រាកពិសារអាហារថ្ងៃត្រង់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438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ម</a:t>
                      </a:r>
                      <a:r>
                        <a:rPr lang="km-KH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េរៀន</a:t>
                      </a: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ទី​</a:t>
                      </a:r>
                      <a:r>
                        <a:rPr lang="km-KH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៤៖ ផែនការទំនា</a:t>
                      </a: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ក់</a:t>
                      </a:r>
                      <a:r>
                        <a:rPr lang="km-KH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ទំន</a:t>
                      </a:r>
                      <a:r>
                        <a:rPr lang="ca-ES" sz="160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ង</a:t>
                      </a:r>
                      <a:r>
                        <a:rPr lang="ca-ES" sz="1600" baseline="0" dirty="0" smtClean="0"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និងការគ្រប់គ្រងចំណេះដឹងរបស់រេដបូក</a:t>
                      </a:r>
                      <a:endParaRPr lang="en-US" sz="1600" dirty="0" smtClean="0"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1600" dirty="0"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1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១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៣:​០០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ផ្នែកទី​១១៖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ការណែនាំ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អំ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ពី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ការផលិត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ស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ម្ភា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រៈ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ផ្នែកទំនា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ក់ទ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ំន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ង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 និងការចងក្រងចំណេះដឹងរបស់កម្មវិធី</a:t>
                      </a:r>
                      <a:r>
                        <a:rPr lang="ca-ES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រេដបូក</a:t>
                      </a:r>
                      <a:r>
                        <a:rPr lang="km-KH" sz="1600" kern="1200" baseline="0" dirty="0" smtClean="0">
                          <a:solidFill>
                            <a:schemeClr val="dk1"/>
                          </a:solidFill>
                          <a:latin typeface="Khmer OS Battambang" panose="02000500000000020004" pitchFamily="2" charset="0"/>
                          <a:ea typeface="+mn-ea"/>
                          <a:cs typeface="Khmer OS Battambang" panose="02000500000000020004" pitchFamily="2" charset="0"/>
                        </a:rPr>
                        <a:t>កម្ពុជា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latin typeface="Khmer OS Battambang" panose="02000500000000020004" pitchFamily="2" charset="0"/>
                        <a:ea typeface="+mn-ea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ធី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ហ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ៀ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ង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en-U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:០០</a:t>
                      </a:r>
                      <a:r>
                        <a:rPr lang="km-KH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spc="-15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០៣:​៣០</a:t>
                      </a:r>
                      <a:endParaRPr lang="en-US" sz="1600" spc="-15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i="1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សម្រាកពិសារអាហារថ្ងៃត្រង់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1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អ្នកចូលរួមទាំងអស់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9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62509"/>
              </p:ext>
            </p:extLst>
          </p:nvPr>
        </p:nvGraphicFramePr>
        <p:xfrm>
          <a:off x="152400" y="826770"/>
          <a:ext cx="8803640" cy="6088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902"/>
                <a:gridCol w="4729779"/>
                <a:gridCol w="2305959"/>
              </a:tblGrid>
              <a:tr h="3938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ម៉ោង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សកម្មភាព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m-KH" sz="1600" b="1" dirty="0">
                          <a:solidFill>
                            <a:schemeClr val="bg1"/>
                          </a:solidFill>
                          <a:effectLst/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អ្នកសម្របសម្រួល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Khmer OS Battambang" panose="02000500000000020004" pitchFamily="2" charset="0"/>
                        <a:ea typeface="Calibri" panose="020F0502020204030204" pitchFamily="34" charset="0"/>
                        <a:cs typeface="Khmer OS Battambang" panose="02000500000000020004" pitchFamily="2" charset="0"/>
                      </a:endParaRPr>
                    </a:p>
                  </a:txBody>
                  <a:tcPr marL="53622" marR="53622" marT="26811" marB="268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29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en-U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:៣០</a:t>
                      </a:r>
                      <a:r>
                        <a:rPr lang="km-KH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spc="-15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spc="-15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spc="-15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spc="-15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៥:​០០</a:t>
                      </a:r>
                      <a:endParaRPr lang="en-US" sz="1600" spc="-15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ផ្នែកទី​១២៖​ការទទួលយកសំភារៈផ្សព្វផ្សាយ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សំរាប់សហគមន៍មូលដ្ឋាន  ការលើកឡើងពីសកម្មភាពពីអង្គការដៃគូរេដបូកនៅសហគមន៍​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 ញ៉ែម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សារេត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3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:០០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៥:​២០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សេចក្តីសង្ខេបពីអ្វីដែលបានរៀននៅថ្ងៃទី​២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 ងិន​ ណាវីរៈ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313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ថ្ងៃទី​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៣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(ថ្ងៃទី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០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៨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ខែ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តុលា 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ឆ្នាំ</a:t>
                      </a:r>
                      <a:r>
                        <a:rPr lang="ca-ES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២០១៥</a:t>
                      </a:r>
                      <a:r>
                        <a:rPr lang="km-KH" sz="1600" b="0" dirty="0" smtClean="0">
                          <a:solidFill>
                            <a:schemeClr val="tx1"/>
                          </a:solidFill>
                          <a:latin typeface="Khmer OS Muol Light" panose="02000500000000020004" pitchFamily="2" charset="0"/>
                          <a:cs typeface="Khmer OS Muol Light" panose="02000500000000020004" pitchFamily="2" charset="0"/>
                        </a:rPr>
                        <a:t>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Khmer OS Muol Light" panose="02000500000000020004" pitchFamily="2" charset="0"/>
                        <a:cs typeface="Khmer OS Muol Light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:០០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០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៨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:​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រំលឹកមេរៀន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ដែលបានរៀននៅថ្ងៃទី​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២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សិក្ខាកាមស្ម័គ្រចិត្តពីររូប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03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០៨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៣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0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៤:​៤៥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ក្រុមពិភាក្សា៖ អង្គការដៃគូនីមួយៗត្រូវធ្វើការជាក្រុមដើម្បីរៀបចំផែនការបង្រៀនបន្ត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ដោយពិភាក្សាទៅលើការ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រៀបចំ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មេរៀន 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​និង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ជម្រើស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ម្ភា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រៈ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សម្រាប់ធ្វើការ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បង្រៀន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បន្ត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ទៅគណកម្មការសហគមន៍ និង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ភាគី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ពាក់ព័ន្ធនៅតាមតំបន់គោលដៅរបស់ខ្លួន។ ក្រុមការងារជំនួយខ្នាតតូច និងគ្រូបង្គោល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នឹងជួយក្រុមនីមួយៗ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ក្នុងកិច្ចពិភាក្សានេះ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។​</a:t>
                      </a: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លោកស្រី ងិន​ ណាវីរៈ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1600" dirty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៤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:៤៥</a:t>
                      </a:r>
                      <a:r>
                        <a:rPr lang="km-KH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en-U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-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០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៥:​០០</a:t>
                      </a:r>
                      <a:endParaRPr lang="en-U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វាយត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ម្លៃលើ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វគ្គបណ្តុះបណ្តាល</a:t>
                      </a:r>
                      <a:r>
                        <a:rPr lang="km-KH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, ចែកជូនសញ្ញាប័ត្របញ្ជាក់ពីការចូលរួម និង កិច្ចបិទកម្មវិធី</a:t>
                      </a:r>
                      <a:endParaRPr lang="ca-ES" sz="1600" baseline="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លោក</a:t>
                      </a:r>
                      <a:r>
                        <a:rPr lang="ca-ES" sz="1600" baseline="0" dirty="0" smtClean="0">
                          <a:latin typeface="Khmer OS Battambang" panose="02000500000000020004" pitchFamily="2" charset="0"/>
                          <a:cs typeface="Khmer OS Battambang" panose="02000500000000020004" pitchFamily="2" charset="0"/>
                        </a:rPr>
                        <a:t> សិរី វឌ្ឍនា</a:t>
                      </a:r>
                      <a:endParaRPr lang="ca-ES" sz="1600" dirty="0" smtClean="0">
                        <a:latin typeface="Khmer OS Battambang" panose="02000500000000020004" pitchFamily="2" charset="0"/>
                        <a:cs typeface="Khmer OS Battambang" panose="02000500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1"/>
          </a:xfrm>
        </p:spPr>
        <p:txBody>
          <a:bodyPr>
            <a:normAutofit/>
          </a:bodyPr>
          <a:lstStyle/>
          <a:p>
            <a:r>
              <a:rPr lang="ca-ES" sz="2800" dirty="0" smtClean="0">
                <a:solidFill>
                  <a:srgbClr val="0000FF"/>
                </a:solidFill>
                <a:latin typeface="Khmer OS Muol Light" panose="02000500000000020004" pitchFamily="2" charset="0"/>
                <a:cs typeface="Khmer OS Muol Light" panose="02000500000000020004" pitchFamily="2" charset="0"/>
              </a:rPr>
              <a:t>របៀបវារៈនៃវគ្គបណ្តុះបណ្តាល</a:t>
            </a:r>
            <a:endParaRPr lang="en-US" sz="2800" dirty="0">
              <a:solidFill>
                <a:srgbClr val="0000FF"/>
              </a:solidFill>
              <a:latin typeface="Khmer OS Muol Light" panose="02000500000000020004" pitchFamily="2" charset="0"/>
              <a:cs typeface="Khmer OS Muol Ligh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9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Green WALL 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38200" y="0"/>
            <a:ext cx="100917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943600" y="605926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Myriad Pro" pitchFamily="34" charset="0"/>
              </a:rPr>
              <a:t>THANK YOU</a:t>
            </a:r>
            <a:endParaRPr lang="en-US" sz="3600" b="1" dirty="0">
              <a:solidFill>
                <a:schemeClr val="bg1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64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1723</Words>
  <Application>Microsoft Office PowerPoint</Application>
  <PresentationFormat>On-screen Show (4:3)</PresentationFormat>
  <Paragraphs>129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វគ្គបណ្តុះបណ្តាល ស្តីពី ទស្សនទានរេដបូក សម្រាប់អង្គការដៃគូរបស់ UNDP GEF SGP/CBR+  គោលបំណង និង កម្មវិធី នៃវគ្គបណ្តុះបណ្តាល ស្តីពី ទស្សនទានរេដបូក  ថ្ងៃទី០៦-០៨ ​ខែតុលា ឆ្នាំ២០១៥</vt:lpstr>
      <vt:lpstr>គោលបំណងនៃវគ្គបណ្តុះបណ្តាល</vt:lpstr>
      <vt:lpstr>លទ្ធផលរំពឹងទុក</vt:lpstr>
      <vt:lpstr>តើអ្នកណាខ្លះចូលរួមក្នុងវគ្គបណ្តុះបណ្តាលនេះ?</vt:lpstr>
      <vt:lpstr>របៀបវារៈនៃវគ្គបណ្តុះបណ្តាល</vt:lpstr>
      <vt:lpstr>របៀបវារៈនៃវគ្គបណ្តុះបណ្តាល</vt:lpstr>
      <vt:lpstr>របៀបវារៈនៃវគ្គបណ្តុះបណ្តាល</vt:lpstr>
      <vt:lpstr>របៀបវារៈនៃវគ្គបណ្តុះបណ្តាល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CBR+ Project documents and Guide notes</dc:title>
  <dc:creator>Navirak Ngin</dc:creator>
  <cp:lastModifiedBy>Navirak Ngin</cp:lastModifiedBy>
  <cp:revision>156</cp:revision>
  <cp:lastPrinted>2015-06-25T08:34:58Z</cp:lastPrinted>
  <dcterms:created xsi:type="dcterms:W3CDTF">2014-03-18T06:04:58Z</dcterms:created>
  <dcterms:modified xsi:type="dcterms:W3CDTF">2015-10-21T04:45:30Z</dcterms:modified>
</cp:coreProperties>
</file>