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85" r:id="rId3"/>
    <p:sldId id="258" r:id="rId4"/>
    <p:sldId id="263" r:id="rId5"/>
    <p:sldId id="261" r:id="rId6"/>
    <p:sldId id="265" r:id="rId7"/>
    <p:sldId id="288" r:id="rId8"/>
    <p:sldId id="260" r:id="rId9"/>
    <p:sldId id="266" r:id="rId10"/>
    <p:sldId id="267" r:id="rId11"/>
    <p:sldId id="286" r:id="rId12"/>
    <p:sldId id="268" r:id="rId13"/>
    <p:sldId id="269" r:id="rId14"/>
    <p:sldId id="270" r:id="rId15"/>
    <p:sldId id="271" r:id="rId16"/>
    <p:sldId id="291" r:id="rId17"/>
    <p:sldId id="272" r:id="rId18"/>
    <p:sldId id="274" r:id="rId19"/>
    <p:sldId id="281" r:id="rId20"/>
    <p:sldId id="290" r:id="rId21"/>
    <p:sldId id="282" r:id="rId22"/>
    <p:sldId id="277" r:id="rId23"/>
    <p:sldId id="278" r:id="rId24"/>
    <p:sldId id="264" r:id="rId25"/>
    <p:sldId id="275" r:id="rId26"/>
    <p:sldId id="279" r:id="rId27"/>
    <p:sldId id="280" r:id="rId28"/>
    <p:sldId id="283" r:id="rId29"/>
    <p:sldId id="284" r:id="rId30"/>
    <p:sldId id="292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>
        <p:scale>
          <a:sx n="66" d="100"/>
          <a:sy n="66" d="100"/>
        </p:scale>
        <p:origin x="158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Forest Cover Assessment in Cambodia </a:t>
            </a:r>
            <a:endParaRPr lang="en-US" dirty="0" smtClean="0"/>
          </a:p>
          <a:p>
            <a:pPr>
              <a:defRPr/>
            </a:pPr>
            <a:r>
              <a:rPr lang="en-US" sz="1600" b="0" dirty="0" smtClean="0"/>
              <a:t>Source :</a:t>
            </a:r>
            <a:r>
              <a:rPr lang="en-US" sz="1600" b="0" baseline="0" dirty="0" smtClean="0"/>
              <a:t> </a:t>
            </a:r>
            <a:r>
              <a:rPr lang="en-US" sz="1600" b="0" dirty="0" smtClean="0"/>
              <a:t>(FA,2011)</a:t>
            </a:r>
            <a:r>
              <a:rPr lang="en-US" dirty="0" smtClean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45064847350108"/>
          <c:y val="0.2241926748665613"/>
          <c:w val="0.80866227226482679"/>
          <c:h val="0.66303149400516748"/>
        </c:manualLayout>
      </c:layout>
      <c:lineChart>
        <c:grouping val="stacked"/>
        <c:varyColors val="0"/>
        <c:ser>
          <c:idx val="0"/>
          <c:order val="0"/>
          <c:spPr>
            <a:ln w="31750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9556650246305449E-2"/>
                  <c:y val="-3.8772206671126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420361247947456E-2"/>
                  <c:y val="-4.3080229634584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704433497536946E-2"/>
                  <c:y val="3.4464183707667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5.1696275561501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261083743842485E-2"/>
                  <c:y val="3.8772206671126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272577996716048E-2"/>
                  <c:y val="-6.0312321488418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Sheet1!$I$8:$I$13</c:f>
              <c:strCache>
                <c:ptCount val="6"/>
                <c:pt idx="0">
                  <c:v>1965</c:v>
                </c:pt>
                <c:pt idx="1">
                  <c:v>1992/93</c:v>
                </c:pt>
                <c:pt idx="2">
                  <c:v>1996/97</c:v>
                </c:pt>
                <c:pt idx="3">
                  <c:v>2002</c:v>
                </c:pt>
                <c:pt idx="4">
                  <c:v>2006</c:v>
                </c:pt>
                <c:pt idx="5">
                  <c:v>2010</c:v>
                </c:pt>
              </c:strCache>
            </c:strRef>
          </c:cat>
          <c:val>
            <c:numRef>
              <c:f>Sheet1!$J$8:$J$13</c:f>
              <c:numCache>
                <c:formatCode>0.00%</c:formatCode>
                <c:ptCount val="6"/>
                <c:pt idx="0">
                  <c:v>0.73040000000000005</c:v>
                </c:pt>
                <c:pt idx="1">
                  <c:v>0.59819999999999995</c:v>
                </c:pt>
                <c:pt idx="2">
                  <c:v>0.58819999999999995</c:v>
                </c:pt>
                <c:pt idx="3">
                  <c:v>0.61150000000000004</c:v>
                </c:pt>
                <c:pt idx="4">
                  <c:v>0.59899999999999998</c:v>
                </c:pt>
                <c:pt idx="5">
                  <c:v>0.57069999999999999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2973792"/>
        <c:axId val="1962971072"/>
      </c:lineChart>
      <c:catAx>
        <c:axId val="196297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971072"/>
        <c:crosses val="autoZero"/>
        <c:auto val="1"/>
        <c:lblAlgn val="ctr"/>
        <c:lblOffset val="100"/>
        <c:noMultiLvlLbl val="0"/>
      </c:catAx>
      <c:valAx>
        <c:axId val="196297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97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8366-C974-41A2-A01A-79ECB53D7C4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A0F-3ABC-4722-87A1-ED1C75120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7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8366-C974-41A2-A01A-79ECB53D7C4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A0F-3ABC-4722-87A1-ED1C75120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2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8366-C974-41A2-A01A-79ECB53D7C4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A0F-3ABC-4722-87A1-ED1C75120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8366-C974-41A2-A01A-79ECB53D7C4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A0F-3ABC-4722-87A1-ED1C75120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8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8366-C974-41A2-A01A-79ECB53D7C4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A0F-3ABC-4722-87A1-ED1C75120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3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8366-C974-41A2-A01A-79ECB53D7C4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A0F-3ABC-4722-87A1-ED1C75120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3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8366-C974-41A2-A01A-79ECB53D7C4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A0F-3ABC-4722-87A1-ED1C75120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8366-C974-41A2-A01A-79ECB53D7C4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A0F-3ABC-4722-87A1-ED1C75120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7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8366-C974-41A2-A01A-79ECB53D7C4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A0F-3ABC-4722-87A1-ED1C75120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9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8366-C974-41A2-A01A-79ECB53D7C4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A0F-3ABC-4722-87A1-ED1C75120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1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8366-C974-41A2-A01A-79ECB53D7C4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AA0F-3ABC-4722-87A1-ED1C75120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6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8366-C974-41A2-A01A-79ECB53D7C46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EAA0F-3ABC-4722-87A1-ED1C75120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2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10300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3648" y="593678"/>
            <a:ext cx="9171502" cy="2308324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Primary assessment on drivers of deforestation and forest </a:t>
            </a:r>
            <a:r>
              <a:rPr lang="en-US" sz="3600" b="1" dirty="0">
                <a:solidFill>
                  <a:srgbClr val="FFFF00"/>
                </a:solidFill>
              </a:rPr>
              <a:t>d</a:t>
            </a:r>
            <a:r>
              <a:rPr lang="en-US" sz="3600" b="1" dirty="0" smtClean="0">
                <a:solidFill>
                  <a:srgbClr val="FFFF00"/>
                </a:solidFill>
              </a:rPr>
              <a:t>egradation in Cambodia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5934670"/>
            <a:ext cx="9157855" cy="92333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Chhun Delux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Forest Administration, Cambodia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E-mail: chhundelux83@gmail.com </a:t>
            </a:r>
          </a:p>
        </p:txBody>
      </p:sp>
      <p:sp>
        <p:nvSpPr>
          <p:cNvPr id="2" name="Rectangle 1"/>
          <p:cNvSpPr/>
          <p:nvPr/>
        </p:nvSpPr>
        <p:spPr>
          <a:xfrm>
            <a:off x="6655230" y="6488668"/>
            <a:ext cx="2552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Photo Credit: WCS(2009)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457200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u="sng" dirty="0">
                <a:solidFill>
                  <a:srgbClr val="002060"/>
                </a:solidFill>
              </a:rPr>
              <a:t>Government Directive 001 </a:t>
            </a:r>
            <a:endParaRPr lang="en-US" b="1" u="sng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886339"/>
            <a:ext cx="777240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May 2012 Prime Minister Hun Sen issued Directive 001 (also known as Order 01BB) on “</a:t>
            </a:r>
            <a:r>
              <a:rPr lang="en-US" b="1" i="1" dirty="0"/>
              <a:t>Measures to strengthen and enhance the effectiveness of management of economic land concessions (ELCs</a:t>
            </a:r>
            <a:r>
              <a:rPr lang="en-US" b="1" i="1" dirty="0" smtClean="0"/>
              <a:t>)</a:t>
            </a:r>
            <a:r>
              <a:rPr lang="en-US" dirty="0" smtClean="0"/>
              <a:t>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Directive 001 also announced a moratorium on the granting of new ELCs, the review of existing ones and the implementation of the so-called </a:t>
            </a:r>
            <a:r>
              <a:rPr lang="en-US" b="1" i="1" dirty="0"/>
              <a:t>“leopard-skin” (or “tiger-skin”) policy</a:t>
            </a:r>
            <a:r>
              <a:rPr lang="en-US" dirty="0"/>
              <a:t>, aiming to allow communities to live side by side with the concessions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Since </a:t>
            </a:r>
            <a:r>
              <a:rPr lang="en-US" dirty="0"/>
              <a:t>the implementation of Directive 001 have been took into force  and up to Jan </a:t>
            </a:r>
            <a:r>
              <a:rPr lang="en-US" dirty="0" smtClean="0"/>
              <a:t>2014, </a:t>
            </a:r>
            <a:r>
              <a:rPr lang="en-US" b="1" i="1" dirty="0" smtClean="0"/>
              <a:t>969 444.52 hectares</a:t>
            </a:r>
            <a:r>
              <a:rPr lang="en-US" dirty="0" smtClean="0"/>
              <a:t> were </a:t>
            </a:r>
            <a:r>
              <a:rPr lang="en-US" dirty="0"/>
              <a:t>officially granted to land less families and forest public infrastructure </a:t>
            </a:r>
            <a:r>
              <a:rPr lang="en-US" dirty="0" smtClean="0"/>
              <a:t>development. </a:t>
            </a:r>
          </a:p>
          <a:p>
            <a:pPr>
              <a:lnSpc>
                <a:spcPct val="150000"/>
              </a:lnSpc>
            </a:pPr>
            <a:endParaRPr lang="en-US" sz="1000" dirty="0" smtClean="0"/>
          </a:p>
          <a:p>
            <a:pPr>
              <a:lnSpc>
                <a:spcPct val="150000"/>
              </a:lnSpc>
            </a:pPr>
            <a:r>
              <a:rPr lang="en-US" sz="1400" dirty="0" smtClean="0"/>
              <a:t>Source: </a:t>
            </a:r>
            <a:r>
              <a:rPr lang="en-US" sz="1400" dirty="0"/>
              <a:t>(MLMUPC -Jan,2014</a:t>
            </a:r>
            <a:r>
              <a:rPr lang="en-US" sz="1400" dirty="0" smtClean="0"/>
              <a:t>).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38200" y="213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360629"/>
              </p:ext>
            </p:extLst>
          </p:nvPr>
        </p:nvGraphicFramePr>
        <p:xfrm>
          <a:off x="185382" y="1524000"/>
          <a:ext cx="8382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Chart" r:id="rId3" imgW="5499069" imgH="3212870" progId="Excel.Chart.8">
                  <p:embed/>
                </p:oleObj>
              </mc:Choice>
              <mc:Fallback>
                <p:oleObj name="Chart" r:id="rId3" imgW="5499069" imgH="3212870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382" y="1524000"/>
                        <a:ext cx="8382000" cy="457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8200" y="5343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1263" y="6341955"/>
            <a:ext cx="248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Source: </a:t>
            </a:r>
            <a:r>
              <a:rPr lang="en-US" dirty="0" smtClean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MLMUPC </a:t>
            </a:r>
            <a:r>
              <a:rPr lang="en-US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(2014)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2337" y="678955"/>
            <a:ext cx="4713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Forest land cut under Directive 001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381000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u="sng" dirty="0">
                <a:solidFill>
                  <a:srgbClr val="002060"/>
                </a:solidFill>
              </a:rPr>
              <a:t>Government Directive 001 </a:t>
            </a:r>
            <a:endParaRPr lang="en-US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67655"/>
              </p:ext>
            </p:extLst>
          </p:nvPr>
        </p:nvGraphicFramePr>
        <p:xfrm>
          <a:off x="609600" y="1122075"/>
          <a:ext cx="7924800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0099"/>
                <a:gridCol w="3324701"/>
              </a:tblGrid>
              <a:tr h="36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Type of forest land deduced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Number of area deduced (hectare) 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Forest Concession ( 13 companies ) 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210,297.70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ELC (117 ELC)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295,831.75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Public land ( through confiscated from illegal land clearing)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33,865.38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Forest land under Forest Cover assessment (2002)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300,722.41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Forest land under jurisdictional of </a:t>
                      </a:r>
                      <a:r>
                        <a:rPr lang="en-US" sz="1800" b="0" dirty="0" err="1">
                          <a:effectLst/>
                        </a:rPr>
                        <a:t>MoE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116,157.09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Community Forestry 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554.71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Social Land Concession 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12,015.48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969 444.52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5486400"/>
            <a:ext cx="222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(MLMUPC -Jan,2014)</a:t>
            </a:r>
          </a:p>
        </p:txBody>
      </p:sp>
    </p:spTree>
    <p:extLst>
      <p:ext uri="{BB962C8B-B14F-4D97-AF65-F5344CB8AC3E}">
        <p14:creationId xmlns:p14="http://schemas.microsoft.com/office/powerpoint/2010/main" val="15825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638422"/>
            <a:ext cx="3062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b="1" u="sng" dirty="0">
                <a:solidFill>
                  <a:srgbClr val="002060"/>
                </a:solidFill>
              </a:rPr>
              <a:t>Electricity Dam Construction  </a:t>
            </a:r>
            <a:endParaRPr lang="en-US" b="1" u="sng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2192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Cambodia has several hydropower projects under development that induce the forest loss in the </a:t>
            </a:r>
            <a:r>
              <a:rPr lang="en-US" dirty="0" smtClean="0"/>
              <a:t>reservoir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in 2013 show that </a:t>
            </a:r>
            <a:r>
              <a:rPr lang="en-US" b="1" i="1" dirty="0"/>
              <a:t>11 electricity dams were constructed covers </a:t>
            </a:r>
            <a:r>
              <a:rPr lang="en-US" b="1" i="1" dirty="0" smtClean="0"/>
              <a:t>305 250 </a:t>
            </a:r>
            <a:r>
              <a:rPr lang="en-US" dirty="0"/>
              <a:t>hectares of forest land (FA, 2012). 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status of forest land clearing activities in each of the dam projects is unavailable; therefore</a:t>
            </a:r>
            <a:r>
              <a:rPr lang="en-US" b="1" i="1" dirty="0"/>
              <a:t>, there is a need to identify deforestation area induced by dam construction.</a:t>
            </a:r>
          </a:p>
          <a:p>
            <a:endParaRPr lang="en-US" dirty="0"/>
          </a:p>
        </p:txBody>
      </p:sp>
      <p:pic>
        <p:nvPicPr>
          <p:cNvPr id="15362" name="Picture 2" descr="http://sophirom.files.wordpress.com/2010/06/kamch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dgrnewsservice.org/wp-content/uploads/sites/18/2012/08/cambogia_-_laos_vietnam_-_xayabu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634" y="4130061"/>
            <a:ext cx="374156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83591"/>
            <a:ext cx="818485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58800" algn="l"/>
                <a:tab pos="6115050" algn="r"/>
              </a:tabLst>
            </a:pPr>
            <a:r>
              <a:rPr lang="en-US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C. Conversion 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of forest to large scale infrastructure development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228600"/>
            <a:ext cx="194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Mining </a:t>
            </a:r>
            <a:r>
              <a:rPr lang="en-US" b="1" u="sng" dirty="0">
                <a:solidFill>
                  <a:srgbClr val="002060"/>
                </a:solidFill>
              </a:rPr>
              <a:t>concession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890283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According to </a:t>
            </a:r>
            <a:r>
              <a:rPr lang="en-US" dirty="0" smtClean="0"/>
              <a:t>ODC </a:t>
            </a:r>
            <a:r>
              <a:rPr lang="en-US" dirty="0"/>
              <a:t>data </a:t>
            </a:r>
            <a:r>
              <a:rPr lang="en-US" b="1" i="1" dirty="0"/>
              <a:t>2013</a:t>
            </a:r>
            <a:r>
              <a:rPr lang="en-US" dirty="0"/>
              <a:t>, there are a number of mining areas in Cambodia that total more than </a:t>
            </a:r>
            <a:r>
              <a:rPr lang="en-US" b="1" i="1" dirty="0"/>
              <a:t>401 882 hectares</a:t>
            </a:r>
            <a:r>
              <a:rPr lang="en-US" dirty="0"/>
              <a:t> in concession area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FA </a:t>
            </a:r>
            <a:r>
              <a:rPr lang="en-US" dirty="0"/>
              <a:t>does not have data on mining areas, as the activity is not under their jurisdiction but </a:t>
            </a:r>
            <a:r>
              <a:rPr lang="en-US" dirty="0" err="1" smtClean="0"/>
              <a:t>the</a:t>
            </a:r>
            <a:r>
              <a:rPr lang="en-US" b="1" i="1" dirty="0" err="1">
                <a:solidFill>
                  <a:srgbClr val="002060"/>
                </a:solidFill>
              </a:rPr>
              <a:t>FA</a:t>
            </a:r>
            <a:r>
              <a:rPr lang="en-US" b="1" i="1" dirty="0">
                <a:solidFill>
                  <a:srgbClr val="002060"/>
                </a:solidFill>
              </a:rPr>
              <a:t> does regulate logging activities where the company must develop a log list for trees harvested through mining operations</a:t>
            </a:r>
            <a:r>
              <a:rPr lang="en-US" dirty="0" smtClean="0"/>
              <a:t>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FA </a:t>
            </a:r>
            <a:r>
              <a:rPr lang="en-US" b="1" i="1" dirty="0"/>
              <a:t>is responsible for measuring logs extracted, hammer marking logs and issuing a </a:t>
            </a:r>
            <a:r>
              <a:rPr lang="en-US" b="1" i="1" dirty="0" err="1"/>
              <a:t>Licence</a:t>
            </a:r>
            <a:r>
              <a:rPr lang="en-US" b="1" i="1" dirty="0"/>
              <a:t> Permit and PC according to procedures</a:t>
            </a:r>
            <a:r>
              <a:rPr lang="en-US" dirty="0"/>
              <a:t>. Actual mining operations within the concession areas may be based on exploration and impact of a very small area. </a:t>
            </a:r>
          </a:p>
          <a:p>
            <a:endParaRPr lang="en-US" dirty="0"/>
          </a:p>
        </p:txBody>
      </p:sp>
      <p:pic>
        <p:nvPicPr>
          <p:cNvPr id="14338" name="Picture 2" descr="http://blogs.wwf.org.uk/wp-content/uploads/prey-meas-mining-comm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84440"/>
            <a:ext cx="3886200" cy="227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amateras.com/trip/cambodia/ratanakiri/08Gem-Works360x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84440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7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46328" y="456701"/>
            <a:ext cx="199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u="sng" dirty="0">
                <a:solidFill>
                  <a:srgbClr val="002060"/>
                </a:solidFill>
              </a:rPr>
              <a:t>Road Construction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990600"/>
            <a:ext cx="792480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improvements in accessibility to remote forested areas encouraged initially by a rapid increase in commercial logging activity in the 1990s, which ceased with the Government declared logging moratorium in 2002,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new road construction itself strongly correlates with deforestation and induced illegal small-scale forestland or encroachment settlements that emerge alongside the road. </a:t>
            </a:r>
            <a:endParaRPr lang="en-US" dirty="0" smtClean="0"/>
          </a:p>
          <a:p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Evidence </a:t>
            </a:r>
            <a:r>
              <a:rPr lang="en-US" dirty="0"/>
              <a:t>shows the main roads were constructed from </a:t>
            </a:r>
            <a:r>
              <a:rPr lang="en-US" b="1" i="1" dirty="0" err="1"/>
              <a:t>Snoul</a:t>
            </a:r>
            <a:r>
              <a:rPr lang="en-US" b="1" i="1" dirty="0"/>
              <a:t> district to </a:t>
            </a:r>
            <a:r>
              <a:rPr lang="en-US" b="1" i="1" dirty="0" err="1"/>
              <a:t>Mundulkiri</a:t>
            </a:r>
            <a:r>
              <a:rPr lang="en-US" dirty="0"/>
              <a:t>; </a:t>
            </a:r>
            <a:r>
              <a:rPr lang="en-US" i="1" dirty="0"/>
              <a:t>this re-construction caused massive small-scale deforestation and increasing illegal logging in </a:t>
            </a:r>
            <a:r>
              <a:rPr lang="en-US" i="1" dirty="0" err="1"/>
              <a:t>Snoul</a:t>
            </a:r>
            <a:r>
              <a:rPr lang="en-US" i="1" dirty="0"/>
              <a:t> wildlife sanctuary</a:t>
            </a:r>
            <a:r>
              <a:rPr lang="en-US" dirty="0"/>
              <a:t>.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main road from </a:t>
            </a:r>
            <a:r>
              <a:rPr lang="en-US" dirty="0" err="1"/>
              <a:t>Kraite</a:t>
            </a:r>
            <a:r>
              <a:rPr lang="en-US" dirty="0"/>
              <a:t> to Stung </a:t>
            </a:r>
            <a:r>
              <a:rPr lang="en-US" dirty="0" err="1"/>
              <a:t>Treng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err="1"/>
              <a:t>Kompong</a:t>
            </a:r>
            <a:r>
              <a:rPr lang="en-US" dirty="0"/>
              <a:t> Thom provincial town to </a:t>
            </a:r>
            <a:r>
              <a:rPr lang="en-US" dirty="0" err="1"/>
              <a:t>Preah</a:t>
            </a:r>
            <a:r>
              <a:rPr lang="en-US" dirty="0"/>
              <a:t> </a:t>
            </a:r>
            <a:r>
              <a:rPr lang="en-US" dirty="0" err="1"/>
              <a:t>Vihear</a:t>
            </a:r>
            <a:r>
              <a:rPr lang="en-US" dirty="0"/>
              <a:t>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109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990600"/>
            <a:ext cx="70842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>
                <a:solidFill>
                  <a:srgbClr val="002060"/>
                </a:solidFill>
              </a:rPr>
              <a:t>Illegal forestland conversion/illegal forestland speculation at household scale </a:t>
            </a:r>
          </a:p>
          <a:p>
            <a:r>
              <a:rPr lang="en-US" sz="2000" dirty="0" smtClean="0"/>
              <a:t>	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944707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According to FA data, illegal small-scale forestland clearing has decreased from 11,179 ha in 2010 to 251 ha in 2014, while illegal forestland clearing inside PA remains unrecorded under the GDANCP system.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013932"/>
              </p:ext>
            </p:extLst>
          </p:nvPr>
        </p:nvGraphicFramePr>
        <p:xfrm>
          <a:off x="457200" y="4536519"/>
          <a:ext cx="8229601" cy="1761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0860"/>
                <a:gridCol w="1008340"/>
                <a:gridCol w="762000"/>
                <a:gridCol w="914400"/>
                <a:gridCol w="914400"/>
                <a:gridCol w="609601"/>
              </a:tblGrid>
              <a:tr h="187325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Type of forestland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2010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2011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2012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2013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2014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effectLst/>
                        </a:rPr>
                        <a:t>Small-scale Illegal forestland </a:t>
                      </a:r>
                      <a:r>
                        <a:rPr lang="en-GB" sz="1600" b="0" dirty="0" smtClean="0">
                          <a:effectLst/>
                        </a:rPr>
                        <a:t>clearing(in </a:t>
                      </a:r>
                      <a:r>
                        <a:rPr lang="en-GB" sz="1600" b="0" dirty="0">
                          <a:effectLst/>
                        </a:rPr>
                        <a:t>Forestry Administration recording system) 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effectLst/>
                        </a:rPr>
                        <a:t>11,179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>
                          <a:effectLst/>
                        </a:rPr>
                        <a:t>NA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>
                          <a:effectLst/>
                        </a:rPr>
                        <a:t>111,837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effectLst/>
                        </a:rPr>
                        <a:t>1,721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>
                          <a:effectLst/>
                        </a:rPr>
                        <a:t>251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effectLst/>
                        </a:rPr>
                        <a:t>Small-scale illegal forestland clearing </a:t>
                      </a:r>
                      <a:endParaRPr lang="en-US" sz="1600" b="0" dirty="0">
                        <a:effectLst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effectLst/>
                        </a:rPr>
                        <a:t>(confiscated and convert to state owned property)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effectLst/>
                        </a:rPr>
                        <a:t>19,382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effectLst/>
                        </a:rPr>
                        <a:t>NA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effectLst/>
                        </a:rPr>
                        <a:t>15,827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effectLst/>
                        </a:rPr>
                        <a:t>1,864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effectLst/>
                        </a:rPr>
                        <a:t>811</a:t>
                      </a:r>
                      <a:endParaRPr lang="en-US" sz="1600" b="0" dirty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18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05543" y="3810000"/>
            <a:ext cx="66563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 bmk="_Toc42593042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Forestland confiscated by Forestry Administration, 2010-2014 (Ha)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457200"/>
            <a:ext cx="4474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u="sng" dirty="0" smtClean="0">
                <a:solidFill>
                  <a:srgbClr val="002060"/>
                </a:solidFill>
              </a:rPr>
              <a:t>Forest </a:t>
            </a:r>
            <a:r>
              <a:rPr lang="en-US" b="1" u="sng" dirty="0">
                <a:solidFill>
                  <a:srgbClr val="002060"/>
                </a:solidFill>
              </a:rPr>
              <a:t>Concession and local coup/annul coup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190685"/>
            <a:ext cx="81445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Cambodia established a logging concession system during 1994-1997 whereby the Government granted 36 Forest Concessions covering nearly 7 million hectares, (close to 70% of the forest area) (FA,2009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Currently </a:t>
            </a:r>
            <a:r>
              <a:rPr lang="en-US" dirty="0" err="1" smtClean="0"/>
              <a:t>apro</a:t>
            </a:r>
            <a:r>
              <a:rPr lang="en-US" dirty="0" smtClean="0"/>
              <a:t>- 3.3 </a:t>
            </a:r>
            <a:r>
              <a:rPr lang="en-US" dirty="0"/>
              <a:t>million hectares of forest still under valid concession licenses (FA, 2010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future of Forest Concessions is not clear for companies holding valid (not expired) concession licenses 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The FA and  MAFF manages the allocation of forest areas for annual forest coupe for bidding that is open to private companies. The Government only had </a:t>
            </a:r>
            <a:r>
              <a:rPr kumimoji="0" lang="en-US" alt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one coupe permit for 2012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within Production Forests in Cambodia thus forming an insignificant portion of the current timber supply.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803688"/>
              </p:ext>
            </p:extLst>
          </p:nvPr>
        </p:nvGraphicFramePr>
        <p:xfrm>
          <a:off x="838200" y="5562600"/>
          <a:ext cx="7543801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9572"/>
                <a:gridCol w="1077686"/>
                <a:gridCol w="1665515"/>
                <a:gridCol w="1763485"/>
                <a:gridCol w="1567543"/>
              </a:tblGrid>
              <a:tr h="515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Province 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Permit area 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Area (hectares) 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Inventory volume (m3) 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Harvest volume (m3) 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Mondul Kiri </a:t>
                      </a:r>
                      <a:endParaRPr lang="en-US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Coupe 4 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1 342 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6 086.6 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4 456.5 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6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2337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u="sng" dirty="0">
                <a:solidFill>
                  <a:srgbClr val="002060"/>
                </a:solidFill>
              </a:rPr>
              <a:t>Fuel </a:t>
            </a:r>
            <a:r>
              <a:rPr lang="en-US" b="1" u="sng" dirty="0">
                <a:solidFill>
                  <a:srgbClr val="002060"/>
                </a:solidFill>
              </a:rPr>
              <a:t>wood harvesting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200" y="6858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main energy source in Cambodia is wood, accounting for 80% of national energy consumption (UNEP, 2010).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</a:t>
            </a:r>
            <a:r>
              <a:rPr lang="en-US" dirty="0"/>
              <a:t>households, even in urban areas, rely on traditional energy sources since fossil fuels are either not available or too expensive. 94% of the population living in rural areas relies on wood, charcoal, car batteries and kerosene (UNCDF, 2010).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</a:t>
            </a:r>
            <a:r>
              <a:rPr lang="en-US" dirty="0"/>
              <a:t>primitive fuels are sourced from forests; in rural areas in the form of fuel wood and in towns and cities as </a:t>
            </a:r>
            <a:r>
              <a:rPr lang="en-US" dirty="0" smtClean="0"/>
              <a:t>charcoal (UNCDF, 2010).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UNDP forecasts that wood-derived fuels will</a:t>
            </a:r>
            <a:r>
              <a:rPr lang="km-KH" dirty="0" smtClean="0"/>
              <a:t>​</a:t>
            </a:r>
            <a:r>
              <a:rPr lang="en-US" dirty="0" smtClean="0"/>
              <a:t> remain </a:t>
            </a:r>
            <a:r>
              <a:rPr lang="en-US" dirty="0"/>
              <a:t>the main source of cooking energy in rural areas until 2030 (UNDP, 2008).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However</a:t>
            </a:r>
            <a:r>
              <a:rPr lang="en-US" dirty="0"/>
              <a:t>, the amount of fuel wood collected from the forest unavailable and type of wood fuel wood remaining not identified.  </a:t>
            </a:r>
          </a:p>
        </p:txBody>
      </p:sp>
      <p:pic>
        <p:nvPicPr>
          <p:cNvPr id="18434" name="Picture 2" descr="http://www.rufford.org/files/Collection%20of%20fuel%20w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63668"/>
            <a:ext cx="2514600" cy="189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7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4667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u="sng" dirty="0" smtClean="0">
                <a:solidFill>
                  <a:srgbClr val="002060"/>
                </a:solidFill>
              </a:rPr>
              <a:t>Regional </a:t>
            </a:r>
            <a:r>
              <a:rPr lang="en-US" b="1" u="sng" dirty="0">
                <a:solidFill>
                  <a:srgbClr val="002060"/>
                </a:solidFill>
              </a:rPr>
              <a:t>and global demand for wood/timber  </a:t>
            </a:r>
            <a:endParaRPr lang="en-US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604446"/>
              </p:ext>
            </p:extLst>
          </p:nvPr>
        </p:nvGraphicFramePr>
        <p:xfrm>
          <a:off x="1143000" y="4067659"/>
          <a:ext cx="640080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1823"/>
                <a:gridCol w="2408479"/>
                <a:gridCol w="1750498"/>
              </a:tblGrid>
              <a:tr h="522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Year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FAO (Data)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 (Data)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04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39 013 m</a:t>
                      </a:r>
                      <a:r>
                        <a:rPr lang="en-US" sz="1800" baseline="30000"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15 907 m</a:t>
                      </a:r>
                      <a:r>
                        <a:rPr lang="en-US" sz="1800" baseline="30000"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418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17 751 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29 811 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04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?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897 </a:t>
                      </a:r>
                      <a:r>
                        <a:rPr lang="en-US" sz="1800" dirty="0" smtClean="0">
                          <a:effectLst/>
                        </a:rPr>
                        <a:t>m</a:t>
                      </a:r>
                      <a:r>
                        <a:rPr lang="en-US" sz="1800" baseline="30000" dirty="0" smtClean="0"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04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?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39 742 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04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?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75 291 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5800" y="762000"/>
            <a:ext cx="78486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Timber export: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Export data from 2003–2012 was obtained through the published statistics of 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Forestry Statistics Cambodia (RGC 2012)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The data published by the Government in Forestry Statistics Cambodia in 2012 differs significantly from FAO reported data on total volumes of timber exported annually from 2003–2011. </a:t>
            </a: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According to FA,  85% of the total volume of timber exported in 2011 went to China with only 13% to Vietnam.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80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 of exported timber were from cleared of Forest land under ELCs</a:t>
            </a:r>
          </a:p>
        </p:txBody>
      </p:sp>
      <p:sp>
        <p:nvSpPr>
          <p:cNvPr id="6" name="Rectangle 5"/>
          <p:cNvSpPr/>
          <p:nvPr/>
        </p:nvSpPr>
        <p:spPr>
          <a:xfrm>
            <a:off x="20782" y="6336268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Sources: (FAO,2010 &amp;Department of Forest Industrial and International Cooperation/FA 2014)</a:t>
            </a:r>
          </a:p>
        </p:txBody>
      </p:sp>
    </p:spTree>
    <p:extLst>
      <p:ext uri="{BB962C8B-B14F-4D97-AF65-F5344CB8AC3E}">
        <p14:creationId xmlns:p14="http://schemas.microsoft.com/office/powerpoint/2010/main" val="12763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7315200" cy="5413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smtClean="0">
                <a:latin typeface="+mj-lt"/>
                <a:cs typeface="Times New Roman" panose="02020603050405020304" pitchFamily="18" charset="0"/>
              </a:rPr>
              <a:t>Presentation Structure</a:t>
            </a:r>
          </a:p>
          <a:p>
            <a:pPr>
              <a:lnSpc>
                <a:spcPct val="150000"/>
              </a:lnSpc>
            </a:pPr>
            <a:endParaRPr lang="en-US" sz="500" b="1" u="sng" dirty="0" smtClean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I.  Overview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of trends in forest and land 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use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II. Drivers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of deforestation and 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degradation 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tabLst>
                <a:tab pos="558800" algn="l"/>
                <a:tab pos="6115050" algn="r"/>
              </a:tabLst>
            </a:pPr>
            <a:r>
              <a:rPr lang="en-US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Conversion </a:t>
            </a:r>
            <a:r>
              <a:rPr lang="en-US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forest to large scale agro-cropping and 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mining </a:t>
            </a:r>
            <a:endParaRPr lang="en-US" dirty="0">
              <a:latin typeface="+mj-lt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tabLst>
                <a:tab pos="558800" algn="l"/>
                <a:tab pos="6115050" algn="r"/>
              </a:tabLst>
            </a:pPr>
            <a:r>
              <a:rPr lang="en-US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Conversion </a:t>
            </a:r>
            <a:r>
              <a:rPr lang="en-US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forest to settlement and farmland</a:t>
            </a:r>
            <a:endParaRPr lang="en-US" dirty="0">
              <a:latin typeface="+mj-lt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tabLst>
                <a:tab pos="558800" algn="l"/>
                <a:tab pos="6115050" algn="r"/>
              </a:tabLst>
            </a:pPr>
            <a:r>
              <a:rPr lang="en-US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Conversion </a:t>
            </a:r>
            <a:r>
              <a:rPr lang="en-US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of forest to large scale infrastructure development</a:t>
            </a:r>
            <a:endParaRPr lang="en-US" dirty="0">
              <a:latin typeface="+mj-lt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tabLst>
                <a:tab pos="558800" algn="l"/>
                <a:tab pos="6115050" algn="r"/>
              </a:tabLst>
            </a:pPr>
            <a:r>
              <a:rPr lang="en-US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Drivers </a:t>
            </a:r>
            <a:r>
              <a:rPr lang="en-US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of Forest 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Degradation</a:t>
            </a:r>
          </a:p>
          <a:p>
            <a:pPr lvl="0">
              <a:lnSpc>
                <a:spcPct val="150000"/>
              </a:lnSpc>
            </a:pPr>
            <a:endParaRPr lang="en-US" sz="1050" b="1" dirty="0">
              <a:latin typeface="+mj-lt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1600" b="1" dirty="0" smtClean="0">
                <a:latin typeface="+mj-lt"/>
                <a:cs typeface="Times New Roman" panose="02020603050405020304" pitchFamily="18" charset="0"/>
              </a:rPr>
              <a:t>III.  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Policies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and measures (PAMs) addressing </a:t>
            </a:r>
            <a:endParaRPr lang="en-US" b="1" dirty="0" smtClean="0">
              <a:latin typeface="+mj-lt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deforestation 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and forest degradation in Cambodia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b="1" dirty="0" smtClean="0">
              <a:latin typeface="+mj-lt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IV. Analysis</a:t>
            </a:r>
          </a:p>
          <a:p>
            <a:pPr>
              <a:lnSpc>
                <a:spcPct val="150000"/>
              </a:lnSpc>
            </a:pPr>
            <a:endParaRPr lang="en-US" b="1" dirty="0" smtClean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099" name="Picture 3" descr="https://encrypted-tbn2.gstatic.com/images?q=tbn:ANd9GcSD8QPPTLnQ8SDYSjhhtg_FUf07bciVIb911f_gZpuyKNKA8UClc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6"/>
          <a:stretch/>
        </p:blipFill>
        <p:spPr bwMode="auto">
          <a:xfrm>
            <a:off x="7839770" y="1"/>
            <a:ext cx="13042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6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0771" y="241201"/>
            <a:ext cx="1541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u="sng" dirty="0">
                <a:solidFill>
                  <a:srgbClr val="002060"/>
                </a:solidFill>
              </a:rPr>
              <a:t>Illegal logging </a:t>
            </a:r>
            <a:endParaRPr lang="en-US" b="1" u="sng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86" y="6550223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Sources: (FAO,2010 &amp;Department of Forest Industrial and International Cooperation/FA 2014)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6171" y="838200"/>
            <a:ext cx="6360886" cy="3657599"/>
            <a:chOff x="762000" y="990600"/>
            <a:chExt cx="6629400" cy="3886199"/>
          </a:xfrm>
        </p:grpSpPr>
        <p:pic>
          <p:nvPicPr>
            <p:cNvPr id="5122" name="Chart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990600"/>
              <a:ext cx="6477000" cy="388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629400" y="3173400"/>
              <a:ext cx="762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FA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3834629"/>
              <a:ext cx="762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MoE</a:t>
              </a:r>
              <a:endParaRPr lang="en-US" dirty="0"/>
            </a:p>
          </p:txBody>
        </p:sp>
      </p:grpSp>
      <p:pic>
        <p:nvPicPr>
          <p:cNvPr id="6148" name="Picture 4" descr="http://www.actwild.org.au/wp-content/uploads/2011/07/blog-cambo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97319"/>
            <a:ext cx="2516414" cy="195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1.gstatic.com/images?q=tbn:ANd9GcQyoxuK3TcAH7jwbaoehMX6e1L3EsLl5AOZiSUbRnJK3p5E1n8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047" y="4597319"/>
            <a:ext cx="29527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8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09600"/>
            <a:ext cx="617906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altLang="en-US" b="1" u="sng" dirty="0" smtClean="0">
                <a:solidFill>
                  <a:srgbClr val="002060"/>
                </a:solidFill>
              </a:rPr>
              <a:t>Forest </a:t>
            </a:r>
            <a:r>
              <a:rPr lang="en-GB" altLang="en-US" b="1" u="sng" dirty="0">
                <a:solidFill>
                  <a:srgbClr val="002060"/>
                </a:solidFill>
              </a:rPr>
              <a:t>Fire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Generally agreed that very frequent burning degrades forest </a:t>
            </a:r>
            <a:endParaRPr lang="en-GB" altLang="en-US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/>
            <a:r>
              <a:rPr lang="en-GB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en-GB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but more research needed</a:t>
            </a:r>
            <a:endParaRPr lang="en-US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5602" name="Picture 2" descr="http://livinginthesun.info/images/forest-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499640" cy="432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334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In direct </a:t>
            </a:r>
            <a:r>
              <a:rPr lang="en-US" b="1" u="sng" dirty="0">
                <a:solidFill>
                  <a:srgbClr val="002060"/>
                </a:solidFill>
              </a:rPr>
              <a:t>and underlying cause and scale of deforestation and forest degradation</a:t>
            </a:r>
            <a:endParaRPr lang="en-US" b="1" u="sng" dirty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1295400"/>
            <a:ext cx="81534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b="1" u="sng" dirty="0">
                <a:solidFill>
                  <a:srgbClr val="002060"/>
                </a:solidFill>
              </a:rPr>
              <a:t>Electricity  Consumption  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Approximately </a:t>
            </a:r>
            <a:r>
              <a:rPr lang="en-US" sz="1600" dirty="0"/>
              <a:t>22% of Cambodians have access to electricity, though Phnom Penh (around 10% of the population), uses more than 85% of total electricity consumed (UNCDF, 2010).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</a:t>
            </a:r>
            <a:r>
              <a:rPr lang="en-US" sz="1600" dirty="0"/>
              <a:t>2010 electricity imports from Thailand and Vietnam made up over 40% of the country’s total supply.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i="1" dirty="0"/>
              <a:t>Electricity Authority of Cambodia (EAC) </a:t>
            </a:r>
            <a:r>
              <a:rPr lang="en-US" sz="1600" dirty="0"/>
              <a:t>reported total electricity consumption in 2008 as</a:t>
            </a:r>
            <a:r>
              <a:rPr lang="en-US" sz="1600" b="1" i="1" dirty="0"/>
              <a:t> 1859 </a:t>
            </a:r>
            <a:r>
              <a:rPr lang="en-US" sz="1600" b="1" i="1" dirty="0" err="1"/>
              <a:t>GWh</a:t>
            </a:r>
            <a:r>
              <a:rPr lang="en-US" sz="1600" b="1" i="1" dirty="0"/>
              <a:t>,</a:t>
            </a:r>
            <a:r>
              <a:rPr lang="en-US" sz="1600" dirty="0"/>
              <a:t> with expected annual growth </a:t>
            </a:r>
            <a:r>
              <a:rPr lang="en-US" sz="1600" dirty="0" smtClean="0"/>
              <a:t>of </a:t>
            </a:r>
            <a:r>
              <a:rPr lang="en-US" sz="1600" b="1" i="1" dirty="0" smtClean="0"/>
              <a:t>12</a:t>
            </a:r>
            <a:r>
              <a:rPr lang="en-US" sz="1600" b="1" i="1" dirty="0"/>
              <a:t>%</a:t>
            </a:r>
            <a:r>
              <a:rPr lang="en-US" sz="1600" dirty="0"/>
              <a:t> per year until 2024 and 5% per year until 2050.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MIME </a:t>
            </a:r>
            <a:r>
              <a:rPr lang="en-US" sz="1600" dirty="0"/>
              <a:t>plans electricity generation and expects that by </a:t>
            </a:r>
            <a:r>
              <a:rPr lang="en-US" sz="1600" b="1" i="1" dirty="0"/>
              <a:t>2020 68% </a:t>
            </a:r>
            <a:r>
              <a:rPr lang="en-US" sz="1600" dirty="0"/>
              <a:t>will be generated by hydro dams and </a:t>
            </a:r>
            <a:r>
              <a:rPr lang="en-US" sz="1600" b="1" i="1" dirty="0"/>
              <a:t>15%</a:t>
            </a:r>
            <a:r>
              <a:rPr lang="en-US" sz="1600" dirty="0"/>
              <a:t> by coal fired power plants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70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Direct </a:t>
            </a:r>
            <a:r>
              <a:rPr lang="en-US" b="1" u="sng" dirty="0">
                <a:solidFill>
                  <a:srgbClr val="002060"/>
                </a:solidFill>
              </a:rPr>
              <a:t>and underlying cause and scale of deforestation and forest degradation</a:t>
            </a:r>
            <a:endParaRPr lang="en-US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72153"/>
              </p:ext>
            </p:extLst>
          </p:nvPr>
        </p:nvGraphicFramePr>
        <p:xfrm>
          <a:off x="457200" y="4038600"/>
          <a:ext cx="7751618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0153"/>
                <a:gridCol w="3501465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NFP-</a:t>
                      </a:r>
                      <a:r>
                        <a:rPr lang="en-US" sz="1800" dirty="0" err="1" smtClean="0">
                          <a:effectLst/>
                        </a:rPr>
                        <a:t>Prorgamme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Year(2014)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P1: Forest Demarcation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0.51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P2: Conservation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</a:rPr>
                        <a:t>59.97</a:t>
                      </a:r>
                      <a:endParaRPr lang="en-US" sz="20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P3: FLEG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5.60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P4: Community Forestry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</a:rPr>
                        <a:t>15.08</a:t>
                      </a:r>
                      <a:endParaRPr lang="en-US" sz="20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P5: Capacity Building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6.06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P6: Forest Financing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</a:rPr>
                        <a:t>13.74</a:t>
                      </a:r>
                      <a:endParaRPr lang="en-US" sz="20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1329660"/>
            <a:ext cx="7620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>
                <a:solidFill>
                  <a:srgbClr val="002060"/>
                </a:solidFill>
              </a:rPr>
              <a:t>Lack of financial support in forestry sector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/>
              <a:t>Annual report of MAFF (2013-2014) presented that the </a:t>
            </a:r>
            <a:r>
              <a:rPr lang="en-US" altLang="en-US" sz="1600" b="1" i="1" dirty="0"/>
              <a:t>RGC collected 15.83 million </a:t>
            </a:r>
            <a:r>
              <a:rPr lang="en-US" altLang="en-US" sz="1600" dirty="0"/>
              <a:t>USD (4000 riels=1 USD) from forestry sector but only small amount of budget will return to support forestry sector.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1600" dirty="0"/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/>
              <a:t>Data from TWG-FR presented in 2014 indicated that 21.58 million were invested in the implementation of NFP, and however 98.64% invested by donors and NGOs partners, and 1.36% invested by the government (TWG-FR, 2014).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280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Underlying cause </a:t>
            </a:r>
            <a:r>
              <a:rPr lang="en-US" b="1" u="sng" dirty="0">
                <a:solidFill>
                  <a:srgbClr val="002060"/>
                </a:solidFill>
              </a:rPr>
              <a:t>and scale of deforestation and forest degradation</a:t>
            </a:r>
            <a:endParaRPr lang="en-US" b="1" u="sng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990600"/>
            <a:ext cx="5258363" cy="3338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Weak in forest governance </a:t>
            </a:r>
            <a:endParaRPr lang="en-US" dirty="0" smtClean="0"/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Weak of Land Tenure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Rural Poverty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Population growth </a:t>
            </a:r>
            <a:r>
              <a:rPr lang="en-US" dirty="0"/>
              <a:t>and in- migration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Lack of long term financial to support </a:t>
            </a:r>
            <a:r>
              <a:rPr lang="en-US" dirty="0" smtClean="0"/>
              <a:t>forest sector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44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5344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u="sng" dirty="0">
                <a:solidFill>
                  <a:srgbClr val="002060"/>
                </a:solidFill>
              </a:rPr>
              <a:t>Actors influence drivers of deforestation and forest </a:t>
            </a:r>
            <a:r>
              <a:rPr lang="en-US" b="1" u="sng" dirty="0">
                <a:solidFill>
                  <a:srgbClr val="002060"/>
                </a:solidFill>
              </a:rPr>
              <a:t>degradation</a:t>
            </a:r>
          </a:p>
          <a:p>
            <a:pPr lvl="1"/>
            <a:endParaRPr lang="en-US" sz="2000" b="1" dirty="0"/>
          </a:p>
          <a:p>
            <a:pPr lvl="1">
              <a:lnSpc>
                <a:spcPct val="150000"/>
              </a:lnSpc>
            </a:pPr>
            <a:r>
              <a:rPr lang="en-US" b="1" dirty="0" smtClean="0"/>
              <a:t>a. Relevance </a:t>
            </a:r>
            <a:r>
              <a:rPr lang="en-US" b="1" dirty="0"/>
              <a:t>government institution</a:t>
            </a:r>
            <a:endParaRPr lang="en-US" sz="2000" b="1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Ministry of Agriculture Forestry and Fishery (MAFF</a:t>
            </a:r>
            <a:r>
              <a:rPr lang="en-US" dirty="0" smtClean="0"/>
              <a:t>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Ministry </a:t>
            </a:r>
            <a:r>
              <a:rPr lang="en-US" sz="2000" dirty="0"/>
              <a:t>of Environment (</a:t>
            </a:r>
            <a:r>
              <a:rPr lang="en-US" sz="2000" dirty="0" err="1"/>
              <a:t>MoE</a:t>
            </a:r>
            <a:r>
              <a:rPr lang="en-US" sz="2000" dirty="0"/>
              <a:t>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Ministry </a:t>
            </a:r>
            <a:r>
              <a:rPr lang="en-US" sz="2000" dirty="0"/>
              <a:t>of Commerce (</a:t>
            </a:r>
            <a:r>
              <a:rPr lang="en-US" sz="2000" dirty="0" err="1"/>
              <a:t>MoC</a:t>
            </a:r>
            <a:r>
              <a:rPr lang="en-US" sz="2000" dirty="0"/>
              <a:t>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Ministry of Land Management  Urban  Planning and  Construction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Ministry of Mining and Energy 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b. Civil Society Organization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c. Local </a:t>
            </a:r>
            <a:r>
              <a:rPr lang="en-US" sz="2000" b="1" dirty="0"/>
              <a:t>community and Indigenous community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d. Private </a:t>
            </a:r>
            <a:r>
              <a:rPr lang="en-US" sz="2000" b="1" dirty="0"/>
              <a:t>Sector 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e. International Donor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f. Regional </a:t>
            </a:r>
            <a:r>
              <a:rPr lang="en-US" sz="2000" b="1" dirty="0"/>
              <a:t>Government country partners</a:t>
            </a:r>
            <a:endParaRPr lang="en-US" sz="2000" dirty="0"/>
          </a:p>
          <a:p>
            <a:endParaRPr lang="en-US" sz="2000" dirty="0"/>
          </a:p>
          <a:p>
            <a:pPr lv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57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III. Policy </a:t>
            </a:r>
            <a:r>
              <a:rPr lang="en-US" sz="2000" b="1" dirty="0">
                <a:solidFill>
                  <a:srgbClr val="0070C0"/>
                </a:solidFill>
              </a:rPr>
              <a:t>and measure to address deforestation and forest </a:t>
            </a:r>
            <a:r>
              <a:rPr lang="en-US" sz="2000" b="1" dirty="0" smtClean="0">
                <a:solidFill>
                  <a:srgbClr val="0070C0"/>
                </a:solidFill>
              </a:rPr>
              <a:t>degradation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926756"/>
              </p:ext>
            </p:extLst>
          </p:nvPr>
        </p:nvGraphicFramePr>
        <p:xfrm>
          <a:off x="1104900" y="3429000"/>
          <a:ext cx="7429500" cy="18897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06248"/>
                <a:gridCol w="1741083"/>
                <a:gridCol w="3482169"/>
              </a:tblGrid>
              <a:tr h="793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Area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Size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Regulated by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Protected Areas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 million </a:t>
                      </a:r>
                      <a:r>
                        <a:rPr lang="en-US" sz="1800" dirty="0" smtClean="0">
                          <a:effectLst/>
                        </a:rPr>
                        <a:t>ha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MoE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Protected Forests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 million </a:t>
                      </a:r>
                      <a:r>
                        <a:rPr lang="en-US" sz="1800" dirty="0" smtClean="0">
                          <a:effectLst/>
                        </a:rPr>
                        <a:t>ha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MAFF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2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Community Forests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million </a:t>
                      </a:r>
                      <a:r>
                        <a:rPr lang="en-US" sz="1800" dirty="0" smtClean="0">
                          <a:effectLst/>
                        </a:rPr>
                        <a:t>ha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MAFF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Forests Under Private Concessions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 million </a:t>
                      </a:r>
                      <a:r>
                        <a:rPr lang="en-US" sz="1800" dirty="0" smtClean="0">
                          <a:effectLst/>
                        </a:rPr>
                        <a:t>ha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MAFF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2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Production Forests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 million </a:t>
                      </a:r>
                      <a:r>
                        <a:rPr lang="en-US" sz="1800" dirty="0" smtClean="0">
                          <a:effectLst/>
                        </a:rPr>
                        <a:t>ha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MAFF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1041358"/>
            <a:ext cx="792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/>
              <a:t>Cambodian Government agencies (FA/MAFF, GDANCP/</a:t>
            </a:r>
            <a:r>
              <a:rPr lang="en-US" altLang="en-US" sz="1600" dirty="0" err="1"/>
              <a:t>MoE</a:t>
            </a:r>
            <a:r>
              <a:rPr lang="en-US" altLang="en-US" sz="1600" dirty="0"/>
              <a:t>, FiA/MAFF) already have a long experience of implementing projects to reduce deforestation and protect existing forests in areas under their jurisdiction.</a:t>
            </a: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1600" dirty="0"/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/>
              <a:t>The Government has developed a National Forest </a:t>
            </a:r>
            <a:r>
              <a:rPr lang="en-US" altLang="en-US" sz="1600" dirty="0" err="1"/>
              <a:t>Programme</a:t>
            </a:r>
            <a:r>
              <a:rPr lang="en-US" altLang="en-US" sz="1600" dirty="0"/>
              <a:t> 2010–2029 whereby the 10.8 million hectares of forest areas are classified into five land use categories.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2730534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Targeted under NFP (2010-2029)</a:t>
            </a:r>
            <a:endParaRPr lang="en-US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304800"/>
            <a:ext cx="7467600" cy="715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National </a:t>
            </a:r>
            <a:r>
              <a:rPr lang="en-US" dirty="0"/>
              <a:t>Forest Program/Forestry Law (2002)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Protection </a:t>
            </a:r>
            <a:r>
              <a:rPr lang="en-US" dirty="0" smtClean="0"/>
              <a:t>Forest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Community Forestry </a:t>
            </a:r>
            <a:r>
              <a:rPr lang="en-US" dirty="0" smtClean="0"/>
              <a:t>Program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Protected </a:t>
            </a:r>
            <a:r>
              <a:rPr lang="en-US" dirty="0"/>
              <a:t>Area Law (2008</a:t>
            </a:r>
            <a:r>
              <a:rPr lang="en-US" dirty="0" smtClean="0"/>
              <a:t>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National</a:t>
            </a:r>
            <a:r>
              <a:rPr lang="en-US" dirty="0" smtClean="0"/>
              <a:t> PA strategic Framework</a:t>
            </a:r>
            <a:endParaRPr lang="en-US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National PA strategic management plan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Land </a:t>
            </a:r>
            <a:r>
              <a:rPr lang="en-US" dirty="0"/>
              <a:t>Law (2000</a:t>
            </a:r>
            <a:r>
              <a:rPr lang="en-US" dirty="0" smtClean="0"/>
              <a:t>)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Forest </a:t>
            </a:r>
            <a:r>
              <a:rPr lang="en-US" dirty="0" smtClean="0"/>
              <a:t>Lane Enforcement  Governance and Trade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Anti-corruption </a:t>
            </a:r>
            <a:r>
              <a:rPr lang="en-US" dirty="0" smtClean="0"/>
              <a:t>Law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Draft- </a:t>
            </a:r>
            <a:r>
              <a:rPr lang="en-US" dirty="0" smtClean="0"/>
              <a:t>ESIA </a:t>
            </a:r>
            <a:r>
              <a:rPr lang="en-US" dirty="0" smtClean="0"/>
              <a:t>Law 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Draft- </a:t>
            </a:r>
            <a:r>
              <a:rPr lang="en-US" dirty="0" smtClean="0"/>
              <a:t>National REDD+ strategy 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Other </a:t>
            </a:r>
            <a:r>
              <a:rPr lang="en-US" b="1" dirty="0"/>
              <a:t>government relevance policy </a:t>
            </a:r>
            <a:endParaRPr lang="en-US" b="1" dirty="0" smtClean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i="1" dirty="0"/>
              <a:t>Order 01BB</a:t>
            </a:r>
            <a:r>
              <a:rPr lang="en-US" dirty="0"/>
              <a:t> on Measures for Strengthening and Increasing the </a:t>
            </a:r>
            <a:r>
              <a:rPr lang="en-US" b="1" i="1" dirty="0"/>
              <a:t>Effectiveness of the Management of Economic Land Concessions</a:t>
            </a:r>
            <a:endParaRPr lang="en-US" b="1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b="1" cap="all" dirty="0"/>
          </a:p>
        </p:txBody>
      </p:sp>
    </p:spTree>
    <p:extLst>
      <p:ext uri="{BB962C8B-B14F-4D97-AF65-F5344CB8AC3E}">
        <p14:creationId xmlns:p14="http://schemas.microsoft.com/office/powerpoint/2010/main" val="32756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 general, there were significant inconsistencies in availability of data and records in respect to land use and associated management of forest areas in Cambodia.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Production </a:t>
            </a:r>
            <a:r>
              <a:rPr lang="en-US" dirty="0"/>
              <a:t>Forest areas that total 1.2 million hectares are not identified within each province or on the current land use map (GFS, 2014)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700" y="160467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IV. </a:t>
            </a:r>
            <a:r>
              <a:rPr lang="en-US" sz="2400" b="1" dirty="0" smtClean="0">
                <a:solidFill>
                  <a:srgbClr val="0070C0"/>
                </a:solidFill>
              </a:rPr>
              <a:t>Analysis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182" y="2743200"/>
            <a:ext cx="82850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RGC identified </a:t>
            </a:r>
            <a:r>
              <a:rPr lang="en-US" b="1" i="1" dirty="0" smtClean="0"/>
              <a:t>10.8 mil </a:t>
            </a:r>
            <a:r>
              <a:rPr lang="en-US" dirty="0" smtClean="0"/>
              <a:t>classified </a:t>
            </a:r>
            <a:r>
              <a:rPr lang="en-US" dirty="0"/>
              <a:t>as forests based on forest cover that was divided into </a:t>
            </a:r>
            <a:r>
              <a:rPr lang="en-US" b="1" i="1" dirty="0"/>
              <a:t>five functional land use categories: Protected Area, Protected Forests, Community Forests, Forest Concessions and Production Forests in accordance with the NFP</a:t>
            </a:r>
            <a:r>
              <a:rPr lang="en-US" b="1" i="1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lvl="2"/>
            <a:r>
              <a:rPr lang="en-US" b="1" i="1" dirty="0" smtClean="0">
                <a:solidFill>
                  <a:srgbClr val="FF0000"/>
                </a:solidFill>
              </a:rPr>
              <a:t>However, Population growth , demand  for fuel wood and timber, and demand for land might effect to the 10.8 million forest conservation </a:t>
            </a:r>
          </a:p>
          <a:p>
            <a:pPr lvl="0"/>
            <a:endParaRPr lang="en-US" b="1" i="1" dirty="0">
              <a:solidFill>
                <a:srgbClr val="FF0000"/>
              </a:solidFill>
            </a:endParaRPr>
          </a:p>
          <a:p>
            <a:pPr lvl="0"/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i.e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increase No. of SLC, Increase export timber, increase population, and increase dam construction..</a:t>
            </a:r>
            <a:r>
              <a:rPr lang="en-US" b="1" i="1" dirty="0" smtClean="0">
                <a:solidFill>
                  <a:srgbClr val="FF0000"/>
                </a:solidFill>
              </a:rPr>
              <a:t>)  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991" y="7620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 smtClean="0"/>
              <a:t>MoE</a:t>
            </a:r>
            <a:r>
              <a:rPr lang="en-US" dirty="0" smtClean="0"/>
              <a:t>  </a:t>
            </a:r>
            <a:r>
              <a:rPr lang="en-US" dirty="0"/>
              <a:t>regulates </a:t>
            </a:r>
            <a:r>
              <a:rPr lang="en-US" dirty="0" smtClean="0"/>
              <a:t>PA </a:t>
            </a:r>
            <a:r>
              <a:rPr lang="en-US" dirty="0"/>
              <a:t>based on defined zones for protection in core and conservation zones and land use within sustainable use and community zones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 </a:t>
            </a:r>
          </a:p>
          <a:p>
            <a:pPr lvl="2"/>
            <a:r>
              <a:rPr lang="en-US" b="1" i="1" dirty="0" smtClean="0">
                <a:solidFill>
                  <a:srgbClr val="FF0000"/>
                </a:solidFill>
              </a:rPr>
              <a:t>However</a:t>
            </a:r>
            <a:r>
              <a:rPr lang="en-US" b="1" i="1" dirty="0">
                <a:solidFill>
                  <a:srgbClr val="FF0000"/>
                </a:solidFill>
              </a:rPr>
              <a:t>, zoning of Protected Areas has not been completed to define sustainable use zones and community </a:t>
            </a:r>
            <a:r>
              <a:rPr lang="en-US" b="1" i="1" dirty="0" smtClean="0">
                <a:solidFill>
                  <a:srgbClr val="FF0000"/>
                </a:solidFill>
              </a:rPr>
              <a:t>zones- risk at land conversion to other land use 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( </a:t>
            </a:r>
            <a:r>
              <a:rPr lang="en-US" i="1" dirty="0" err="1" smtClean="0">
                <a:solidFill>
                  <a:srgbClr val="FF0000"/>
                </a:solidFill>
              </a:rPr>
              <a:t>i.e</a:t>
            </a:r>
            <a:r>
              <a:rPr lang="en-US" i="1" dirty="0" smtClean="0">
                <a:solidFill>
                  <a:srgbClr val="FF0000"/>
                </a:solidFill>
              </a:rPr>
              <a:t>  ELC </a:t>
            </a:r>
            <a:r>
              <a:rPr lang="en-US" i="1" dirty="0" smtClean="0">
                <a:solidFill>
                  <a:srgbClr val="FF0000"/>
                </a:solidFill>
              </a:rPr>
              <a:t>or SLC in Protected </a:t>
            </a:r>
            <a:r>
              <a:rPr lang="en-US" i="1" dirty="0" smtClean="0">
                <a:solidFill>
                  <a:srgbClr val="FF0000"/>
                </a:solidFill>
              </a:rPr>
              <a:t>Are</a:t>
            </a:r>
            <a:r>
              <a:rPr lang="en-US" b="1" i="1" dirty="0" smtClean="0">
                <a:solidFill>
                  <a:srgbClr val="FF0000"/>
                </a:solidFill>
              </a:rPr>
              <a:t>)  </a:t>
            </a:r>
            <a:r>
              <a:rPr lang="en-US" b="1" i="1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4182" y="2971800"/>
            <a:ext cx="8285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Timber originating from ELCs contributes more than </a:t>
            </a:r>
            <a:r>
              <a:rPr lang="en-US" dirty="0" smtClean="0"/>
              <a:t>80</a:t>
            </a:r>
            <a:r>
              <a:rPr lang="en-US" dirty="0"/>
              <a:t>% of the timber supply to the domestic and export markets that are regulated by the </a:t>
            </a:r>
            <a:r>
              <a:rPr lang="en-US" dirty="0" err="1" smtClean="0"/>
              <a:t>MoE</a:t>
            </a:r>
            <a:r>
              <a:rPr lang="en-US" dirty="0" smtClean="0"/>
              <a:t> and MAFF </a:t>
            </a:r>
            <a:r>
              <a:rPr lang="en-US" dirty="0"/>
              <a:t>for other forest areas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b="1" i="1" dirty="0" smtClean="0">
                <a:solidFill>
                  <a:srgbClr val="FF0000"/>
                </a:solidFill>
              </a:rPr>
              <a:t>If </a:t>
            </a:r>
            <a:r>
              <a:rPr lang="en-US" b="1" i="1" dirty="0" smtClean="0">
                <a:solidFill>
                  <a:srgbClr val="FF0000"/>
                </a:solidFill>
              </a:rPr>
              <a:t>the demand remaining high it is possible to expand </a:t>
            </a:r>
            <a:r>
              <a:rPr lang="en-US" b="1" i="1" dirty="0" smtClean="0">
                <a:solidFill>
                  <a:srgbClr val="FF0000"/>
                </a:solidFill>
              </a:rPr>
              <a:t>ELC ( in any cases or need to create alternative sources of timber in </a:t>
            </a:r>
            <a:r>
              <a:rPr lang="en-US" b="1" i="1" dirty="0" smtClean="0">
                <a:solidFill>
                  <a:srgbClr val="FF0000"/>
                </a:solidFill>
              </a:rPr>
              <a:t>the future 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i="1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Forest Concessions occupy approximately 3.3 million hectares that are still under a harvesting </a:t>
            </a:r>
            <a:r>
              <a:rPr lang="en-US" dirty="0" smtClean="0"/>
              <a:t>moratorium, the future of the these concession remaining not clear.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AutoNum type="romanUcPeriod"/>
            </a:pPr>
            <a:r>
              <a:rPr lang="en-US" sz="2400" b="1" dirty="0" smtClean="0">
                <a:solidFill>
                  <a:srgbClr val="002060"/>
                </a:solidFill>
              </a:rPr>
              <a:t>Trend in forest and lan</a:t>
            </a:r>
            <a:r>
              <a:rPr lang="en-US" sz="2400" b="1" dirty="0" smtClean="0">
                <a:solidFill>
                  <a:srgbClr val="002060"/>
                </a:solidFill>
              </a:rPr>
              <a:t>d use in Cambodia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endParaRPr lang="en-US" sz="24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251350"/>
              </p:ext>
            </p:extLst>
          </p:nvPr>
        </p:nvGraphicFramePr>
        <p:xfrm>
          <a:off x="647700" y="838200"/>
          <a:ext cx="6705600" cy="5923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5" descr="http://articleimage.nicoblomaga.jp/image/54/2013/b/b/bb5132845740c2b63c049809fc5bb0d8ad87ee6913731341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5" r="41597"/>
          <a:stretch/>
        </p:blipFill>
        <p:spPr bwMode="auto">
          <a:xfrm>
            <a:off x="7620000" y="0"/>
            <a:ext cx="152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991" y="762000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Population is an important factor with respect to its effect on the changes in forest area in </a:t>
            </a:r>
            <a:r>
              <a:rPr lang="en-US" dirty="0" smtClean="0"/>
              <a:t>Cambodia – lead to the extension of agriculture land area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Data on ELC establishment from the </a:t>
            </a:r>
            <a:r>
              <a:rPr lang="en-US" dirty="0" err="1" smtClean="0"/>
              <a:t>MoE</a:t>
            </a:r>
            <a:r>
              <a:rPr lang="en-US" dirty="0" smtClean="0"/>
              <a:t> and MAFF </a:t>
            </a:r>
            <a:r>
              <a:rPr lang="en-US" dirty="0"/>
              <a:t>is not easily available with respect to area and </a:t>
            </a:r>
            <a:r>
              <a:rPr lang="en-US" dirty="0" smtClean="0"/>
              <a:t>locations.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Unclear planning in forestland allocation inside the PA and classification of Production Forests induce deforestation and degradation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. The CFs are targeted to grow to 2 million hectares from </a:t>
            </a:r>
            <a:r>
              <a:rPr lang="en-US" b="1" i="1" dirty="0">
                <a:solidFill>
                  <a:srgbClr val="002060"/>
                </a:solidFill>
              </a:rPr>
              <a:t>the current 329,587 hectares (2015) of approved CF areas.</a:t>
            </a:r>
            <a:r>
              <a:rPr lang="en-US" dirty="0"/>
              <a:t> </a:t>
            </a:r>
            <a:r>
              <a:rPr lang="en-US" dirty="0" smtClean="0"/>
              <a:t> CF </a:t>
            </a:r>
            <a:r>
              <a:rPr lang="en-US" dirty="0"/>
              <a:t>needs assistance from </a:t>
            </a:r>
            <a:r>
              <a:rPr lang="en-US" dirty="0"/>
              <a:t> </a:t>
            </a:r>
            <a:r>
              <a:rPr lang="en-US" dirty="0" smtClean="0"/>
              <a:t>FA </a:t>
            </a:r>
            <a:r>
              <a:rPr lang="en-US" dirty="0"/>
              <a:t>to ensure forests are managed to produce a sustainable </a:t>
            </a:r>
            <a:r>
              <a:rPr lang="en-US" dirty="0" smtClean="0"/>
              <a:t>yield.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significant increasing numbers of </a:t>
            </a:r>
            <a:r>
              <a:rPr lang="en-US" dirty="0" smtClean="0"/>
              <a:t> SLCs </a:t>
            </a:r>
            <a:r>
              <a:rPr lang="en-US" dirty="0"/>
              <a:t>in the past four years, if the trend continues to rise, is likely to result in more forestland being converted.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991" y="7620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Thank you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054297" cy="655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762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Forest Cover Change map 2010 (Source: FA 2011). </a:t>
            </a:r>
          </a:p>
        </p:txBody>
      </p:sp>
    </p:spTree>
    <p:extLst>
      <p:ext uri="{BB962C8B-B14F-4D97-AF65-F5344CB8AC3E}">
        <p14:creationId xmlns:p14="http://schemas.microsoft.com/office/powerpoint/2010/main" val="8511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Historical Drivers of Deforestation and Forest Degradation in Cambodia </a:t>
            </a:r>
            <a:endParaRPr lang="en-US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8" name="Picture 5" descr="http://articleimage.nicoblomaga.jp/image/54/2013/b/b/bb5132845740c2b63c049809fc5bb0d8ad87ee6913731341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6"/>
          <a:stretch/>
        </p:blipFill>
        <p:spPr bwMode="auto">
          <a:xfrm>
            <a:off x="7503628" y="15922"/>
            <a:ext cx="1640372" cy="68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5257" y="1371600"/>
            <a:ext cx="68217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Before the 1970s, Cambodia’s forest area remained relatively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the 1970s, forest area began to decline due to effects of the Vietnam </a:t>
            </a:r>
            <a:r>
              <a:rPr lang="en-US" dirty="0" smtClean="0"/>
              <a:t>War and suffer from </a:t>
            </a:r>
            <a:r>
              <a:rPr lang="en-US" dirty="0"/>
              <a:t>unstable political </a:t>
            </a:r>
            <a:r>
              <a:rPr lang="en-US" dirty="0" smtClean="0"/>
              <a:t>situations.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Starting in the 1990s, as a result of rapid economic growth and fragile environmental regulations, 60% of the country was leased to private timber industry, which led to widespread deforestation and forest </a:t>
            </a:r>
            <a:r>
              <a:rPr lang="en-US" dirty="0" smtClean="0"/>
              <a:t>degradation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 speculation driven by high prices </a:t>
            </a:r>
            <a:r>
              <a:rPr lang="en-US" dirty="0" smtClean="0"/>
              <a:t>lead to forest </a:t>
            </a:r>
            <a:r>
              <a:rPr lang="en-US" dirty="0"/>
              <a:t>clearing in recent years.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economic </a:t>
            </a:r>
            <a:r>
              <a:rPr lang="en-US" dirty="0"/>
              <a:t>land </a:t>
            </a:r>
            <a:r>
              <a:rPr lang="en-US" dirty="0" smtClean="0"/>
              <a:t>concessions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Forest degradation is also caused by unsustainable fuel wood collection and charcoal </a:t>
            </a:r>
            <a:r>
              <a:rPr lang="en-US" dirty="0" smtClean="0"/>
              <a:t>production and un-control logging.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71600" y="1370947"/>
            <a:ext cx="5272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Economic </a:t>
            </a:r>
            <a:r>
              <a:rPr lang="en-US" sz="2000" b="1" dirty="0" smtClean="0">
                <a:solidFill>
                  <a:srgbClr val="0070C0"/>
                </a:solidFill>
              </a:rPr>
              <a:t>Land Concession ( Less than 1000 Ha)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09600" y="2438400"/>
            <a:ext cx="79611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ELC </a:t>
            </a:r>
            <a:r>
              <a:rPr lang="en-US" dirty="0"/>
              <a:t>have been granted in Cambodia since </a:t>
            </a:r>
            <a:r>
              <a:rPr lang="en-US" dirty="0" smtClean="0"/>
              <a:t>the 1990.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 smtClean="0"/>
              <a:t>MoE</a:t>
            </a:r>
            <a:r>
              <a:rPr lang="en-US" dirty="0" smtClean="0"/>
              <a:t>  </a:t>
            </a:r>
            <a:r>
              <a:rPr lang="en-US" dirty="0"/>
              <a:t>grants ELC </a:t>
            </a:r>
            <a:r>
              <a:rPr lang="en-US" dirty="0" smtClean="0"/>
              <a:t>licenses </a:t>
            </a:r>
            <a:r>
              <a:rPr lang="en-US" dirty="0"/>
              <a:t>to private companies (both local and foreign) within sustainable use zones </a:t>
            </a:r>
            <a:r>
              <a:rPr lang="en-US" dirty="0" smtClean="0"/>
              <a:t>, Protected </a:t>
            </a:r>
            <a:r>
              <a:rPr lang="en-US" dirty="0"/>
              <a:t>Area Law (2008) and Sub-decree 146 ANK/BK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MAFF </a:t>
            </a:r>
            <a:r>
              <a:rPr lang="en-US" dirty="0"/>
              <a:t>grants ELCs in accordance to the Sub-decree 146 </a:t>
            </a:r>
            <a:r>
              <a:rPr lang="en-US" dirty="0" smtClean="0"/>
              <a:t>ANK/BK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Inter-ministries committees set up to enforce </a:t>
            </a:r>
            <a:r>
              <a:rPr lang="en-US" dirty="0"/>
              <a:t>Sub-decree 146 </a:t>
            </a:r>
            <a:r>
              <a:rPr lang="en-US" dirty="0" smtClean="0"/>
              <a:t>ANK/BK 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609600" y="1524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II.  Drivers </a:t>
            </a:r>
            <a:r>
              <a:rPr lang="en-US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of deforestation and degradation 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58800" algn="l"/>
                <a:tab pos="6115050" algn="r"/>
              </a:tabLst>
            </a:pPr>
            <a:r>
              <a:rPr lang="en-US" sz="20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000" b="1" u="sng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Conversion </a:t>
            </a:r>
            <a:r>
              <a:rPr lang="en-US" sz="2000" b="1" u="sng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forest to large scale agro-cropping and </a:t>
            </a:r>
            <a:r>
              <a:rPr lang="en-US" sz="2000" b="1" u="sng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mining </a:t>
            </a:r>
            <a:endParaRPr lang="en-US" sz="2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8588" y="3186290"/>
            <a:ext cx="7961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 </a:t>
            </a:r>
            <a:endParaRPr lang="en-US" b="1" i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175696"/>
              </p:ext>
            </p:extLst>
          </p:nvPr>
        </p:nvGraphicFramePr>
        <p:xfrm>
          <a:off x="685800" y="990600"/>
          <a:ext cx="8033928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482"/>
                <a:gridCol w="2008482"/>
                <a:gridCol w="2008482"/>
                <a:gridCol w="200848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No. ELCs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sources &amp; 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ODC</a:t>
                      </a:r>
                      <a:endParaRPr lang="en-US" dirty="0"/>
                    </a:p>
                    <a:p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301 </a:t>
                      </a:r>
                    </a:p>
                    <a:p>
                      <a:r>
                        <a:rPr lang="en-US" dirty="0" smtClean="0"/>
                        <a:t>(whole</a:t>
                      </a:r>
                      <a:r>
                        <a:rPr lang="en-US" baseline="0" dirty="0" smtClean="0"/>
                        <a:t> country)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2.11 million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en-US" baseline="0" dirty="0" smtClean="0"/>
                        <a:t>2015)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MAFF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1.20 Million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i="1" dirty="0" smtClean="0"/>
                        <a:t>MAFF</a:t>
                      </a:r>
                      <a:r>
                        <a:rPr lang="en-US" b="0" i="1" baseline="0" dirty="0" smtClean="0"/>
                        <a:t> (</a:t>
                      </a:r>
                      <a:r>
                        <a:rPr lang="en-US" b="0" i="1" dirty="0" smtClean="0"/>
                        <a:t>08 June 2012)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482,543 ha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GIS-</a:t>
                      </a:r>
                      <a:r>
                        <a:rPr lang="en-US" dirty="0" err="1" smtClean="0"/>
                        <a:t>MoE</a:t>
                      </a:r>
                      <a:r>
                        <a:rPr lang="en-US" baseline="0" dirty="0" smtClean="0"/>
                        <a:t>, (2014)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UNEP</a:t>
                      </a:r>
                      <a:r>
                        <a:rPr lang="en-US" baseline="0" dirty="0" smtClean="0"/>
                        <a:t> &amp; WCMC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 </a:t>
                      </a:r>
                    </a:p>
                    <a:p>
                      <a:r>
                        <a:rPr lang="en-US" dirty="0" smtClean="0"/>
                        <a:t>(whole</a:t>
                      </a:r>
                      <a:r>
                        <a:rPr lang="en-US" baseline="0" dirty="0" smtClean="0"/>
                        <a:t> country)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 million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UNEP</a:t>
                      </a:r>
                      <a:r>
                        <a:rPr lang="en-US" baseline="0" dirty="0" smtClean="0"/>
                        <a:t> (2010)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09600" y="381000"/>
            <a:ext cx="278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Economic Land Concession </a:t>
            </a:r>
            <a:endParaRPr lang="en-US" dirty="0"/>
          </a:p>
        </p:txBody>
      </p:sp>
      <p:pic>
        <p:nvPicPr>
          <p:cNvPr id="4098" name="Picture 2" descr="http://www.phnompenhpost.com/sites/default/files/styles/full-screen/public/field/image/6-Check-Point.jpg?itok=-i3Utf5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8" y="4267200"/>
            <a:ext cx="324922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pi.ning.com/files/EWMw8iXl*iWy4wMxrLdLYBRxM-WInWHa1DmlZ3flNbt6Higo11dAVBfkBCCdx8rfoW7JFiWTXj9zSEyq7Z4TayTg3Xte*A9U/illegal_deforestati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67201"/>
            <a:ext cx="3597340" cy="240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5175" y="683103"/>
            <a:ext cx="6248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  </a:t>
            </a:r>
            <a:r>
              <a:rPr lang="en-US" b="1" u="sng" dirty="0">
                <a:solidFill>
                  <a:srgbClr val="002060"/>
                </a:solidFill>
              </a:rPr>
              <a:t>Small </a:t>
            </a:r>
            <a:r>
              <a:rPr lang="en-US" b="1" u="sng" dirty="0">
                <a:solidFill>
                  <a:srgbClr val="002060"/>
                </a:solidFill>
              </a:rPr>
              <a:t>Scale economic land concession (ELC less than 1000 ha)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9460" y="1219200"/>
            <a:ext cx="79611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provincial-level authorities previously had the power to grant concessions for less than 1000 hectares, 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After </a:t>
            </a:r>
            <a:r>
              <a:rPr lang="en-US" dirty="0"/>
              <a:t>enforcement of sub-degree on </a:t>
            </a:r>
            <a:r>
              <a:rPr lang="en-US" dirty="0" smtClean="0"/>
              <a:t>ELC  </a:t>
            </a:r>
            <a:r>
              <a:rPr lang="en-US" dirty="0"/>
              <a:t>on </a:t>
            </a:r>
            <a:r>
              <a:rPr lang="en-US" b="1" i="1" dirty="0"/>
              <a:t>27 December, 2005</a:t>
            </a:r>
            <a:r>
              <a:rPr lang="en-US" dirty="0"/>
              <a:t>, the 47 companies individually less than 1,000 ha have been granted by provincial authorities in 9 provinces, however but this authority was cancelled in 2008.  </a:t>
            </a:r>
          </a:p>
        </p:txBody>
      </p:sp>
      <p:pic>
        <p:nvPicPr>
          <p:cNvPr id="3076" name="Picture 4" descr="http://www.phnompenhpost.com/sites/default/files/styles/two-col/public/field/image/2-land-concession.jpg?itok=c7dzKJ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46" y="4038600"/>
            <a:ext cx="400049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data:image/jpeg;base64,/9j/4AAQSkZJRgABAQAAAQABAAD/2wCEAAkGBxQTEhUUExQWFRUXFh8aGBcXGBkfGBgdHBgYFxoYGB8YICggGR0lHBwaITEhJSkrMC4uGh8zODMsNygtLisBCgoKDg0OGxAQGywkICQsNDQ0LCwsLCwsLCwsLCwsLCwsLCwsLCwsLCwsLCwsLCwsLCwsLCwsLCwsLCwsLCwsLP/AABEIALcBEwMBIgACEQEDEQH/xAAbAAACAwEBAQAAAAAAAAAAAAADBAACBQEGB//EAD8QAAECBQIEBAMHBAEDAwUAAAECEQADEiExBEEFIlFhEzJxgZGhsQYUQlLB4fAVI2LR8TNygrLC0gcWJHOi/8QAGgEBAQEBAQEBAAAAAAAAAAAAAQACAwQGBf/EACcRAAICAgIDAAEDBQAAAAAAAAABAhESITFRAxNBIgQUYTJCcYGh/9oADAMBAAIRAxEAPwD6EBFxFRFxHts8iR0RYCA6ieEJqIJA6B/pGPO+1CAsJSlRG5KSN2LH4dcxiXkUeRUbPQARYCOJLgHrBEmHIcTgEWAiR0GLIqLITBW6wEKggmxl2aVEKY40X8SI8WTLFHAIukRV4gisKLtHGiAxYmC2NIgTFkmBvEaAuBgGIRAEmCBcZqjd2XaOxQKjgEBBQmOG0UBjoiIukx144VwNRiobDRIBXFkriphaCVRyqBqVEC4UgbCgxCYH4kcK4qJssVR0KgYMdeGjNhXiQN4kFDZ84mGeJRWnxK0kKIJUCRd0hJBf0B3g2h48upVXMmpwGYhJexBYuLfAt2J9l+KnUBSiq6WCk0sAS6nSckbX7w6rRJrFksRsBakvf3MYxbWUWH3YbjusEqSol8ZDj5jB6R4iTqlzSClJSVbJqwzMSLOS2BkHEeo46StkoCSwPMSWD2sBYnGepjzWg4srSzSFA8wuk3L5DElvX+M+W9XwUaPb/Z8LEoBb2xUOZuhjTEfOuG/aadLIVMWVpJ8ppKgHJ6Da20ey0vGpcxIUk2PXNsvD4pJ6RSdbZrPEePNI+1cp6VApLt63IBu3zhyX9oZJStVVkZ/br/O8bTT+hY1xDiYlFKaFrUpyAkE2DPfAzvF9BxNMwXBlqvyqyQCUkjqH+ojxv2g47/ceXXQuUCoFRAu3lbCqSQ/WC/Z2UyZZBI3LlRqBAYB2BTd3GCN4xk3OkP8AbZ7c6lPWOp1SesZIVHQqPRijlmzaE1PUR3xU9R8YxwqOhUGA5s2RMHURAsHBHxjHqjoVFgOZsxK4yxqFdTFvvB6wYDmaFUWCozPGPWOiZDgGZqhcWeMnxIiZpGDB6x9hrRIQTqzvFvvfaM+tms0PAxUwmdYdoqNWrrEvGwc0OtEhT74ekT72YcWGSGYuBCydX1EGGoT1gafQpoJHaYENSnvHBqh3gxkOSDFMSmB/eh3i6ZyTv8YqkVxLUxIu0SM2NHxT7Na9UpYIIpWkApVa4Ow3IBa0ek1PESUuCAehs3qP5iPC+IQ2Be1g4zbrvB5WtKZlVR5QB2LggfMbx5PF+ocFQvx3s9Jp+IEKJWpgbkF7W26XjO41pfGntKSpa92JswT1sn1aFpvE0OpUxKlBIcpRTUWDtzYw8PyvtzJkIZGlUBawUlyTa/U9zHSPkyi02OG7G5P2YmqB8QJduVinpvY7/wAMU/pK9MFKnTJaUEFnUSXbYAXLdHMJr/8AqcC4GnWn/KtJ9bUkYb/UCkfadLqmGQtS6Kitc1JLM7B0MP8AtFu0Zniqr4bUL5MnhSvEmEJUaSwBD0oFyXBZQ6MQLOb77/A9ShFRIYeVO4U9iUlr493xGNqJsqYorTp1oUHBKJiA/UNQxHsx7xaTqAtAKQtBqFlZt1AAAt06wezFWjMvH0amsUmtDBdLEkAmxN3YuGtdt2teGuGIZUsoJvbmsCwekMDi9u8ZsjU05CSxcEi4yc5OPlFpnE1VC5thsBmV6XfMZXljdssdUez1moCADh1AfU/pFk6tJsC+cOcekeMn8SWWKlP+IAsw2cuOjjbMCXxBS2uxcns5OzZYR3/d7OXqPV8F4z4xUCAkhiB26e0a3igbx4DRatUtRUq5PfIDEkvjEM6j7QLD39OwP8zDD9Uq2T8R6/8AqMuqmrmdmv2/3DKpoAJJAA7x8qOrWs1FRfOfr8o1pfFJgNVblm9esC/V9ovWfQgqEeKzVpDpemk1EAEjqq5BcB2b3jEm/aNpbDzMACDvuWZoOrjCVSwFpqTYLf0eo2bvHb3xf0zgxnh3EVVUpeciw8RJBubkkk47e2bDdBjD4aJUpIol0uA5Az/u7xpStYk9RGoypbYOI2IsDCv3gfxo598Ti/wjeaLEbeOVQp9+T3+EXE8dfrDkgoZColUA8QdRE8UdYbCg7x0KgAmDqIuFdIbCgwVHaoEDHaorGgtcdqgQMdqiAKFRYKgIVEqiIYC+8SAVRIiPmUvhQZykoD3Cmts5Z7Y9IvL0EtW3ocg9/T9oN98mzAy1TAwbmALnd6h9IGrQqUQpy2LfU9/hHzrl0foW/gFfCUJKsKsRk/lIttgxh8U06RKlKSACsA+YFmuzZGRG7P4clQKSpQv8N/hnMC/oSFJZTn8qk2+Jb+d43HyJckea4KhKp4SQCCTYjof3Eeq1emkSxMcy0kIAYrULsWDY3FoTTwwSFgiWznzqULPkpsDt5fSGUaRS1lZIPQ1OGZsBwX6nEalNN3s6PyfilQrI4jpKlWUSDdkzlXcOxQCFexjYlaeSvylIBG5ZrM7G49DCi+EpDqKaC+amUWNtmv7fKLapSkJdKVrLM36P1/aOcpXwYbGTopdre7jv3MCk6aUW6W3y9gOxYfx47JQQgE1U7AvbtZ74hiXISbKLP6YDdIxkwYAaOSoqLOMOFi/b4mOz9BKAJIsO9+mAN4iAlIwqkAnAcZyXNm6e0UCJYQnw0kOXc5axIYksW77YhyZmy50cosGu35sDNngSeCy1EulVt6h9f0aCmaJYHIVBrkBRP+LBJOP48c4Zq35imm9iemB7DpaJSklbK+zo4RLwHf12/jx3+kIbp/5D+f8AMMLnykKNJClKALoyQxZj0sc4iyTioEXyBjBFwe/7QuT7HQseGJsz2OXGDd7Z+UdRw8EAvYd/27R3U60JUXUcPVYOBbf+XjiNVVZNiXZ3qJyWB2e/sbRZUWhlII6Adz2eLKUXa3e8CRMLOoJs+5ALdgW/neFZ+oIIAYvlymwcByD3P7vFsWh0zDt9YtUR0+L/AEiiaipwAq4wRfNw2fZvSAy/Ec1Syli2EXHV+ptb6xWWIxLmKP4FC+7XbcXx/qOzJzb98xYadZLsgy2zUanJewAan1bERejOTSO3YY6Rq5fCwZxM4kkA4zeOK1J2JPpn4QJaSFVCo2ZuVn/T47RAohSr/wDi92xtmLJ9hgFOuULVEHuYunWr/Mr5/WF5iBY8ucEZ2Y9+8dnuBy036gm+fZvSNex9l6w6uJTB+NXxjqOJTPzH5QsJiXAKUv6Ho9r3EDXNSX/tgkDBYDNm6QrzPthgjQHFZn5/iB/qOjjEwfi+UZ6Fu7pSA9jkjq7Z3y0D1epILBNzgBJb3OD1aNe6fxsPUjWHGpo3Hwjo47M/x+H7xleOQMbbv26Bn+kLnUqa4STswF2Du9hjb0h/c+Tth64m/wD1+Z/h8/8AcSMVClEPyh9mP+4kH7vydmfVEDO0mpWshK6UkC1zjAYgNvZznaH5GmmIQywSv87JtswF3/56NGhp9cXNaJaABm5xYYGP0hEfaT/8gSxJmUvzzPCITZmvaoEsLde0c0r+HqUUjg4NQCSldKgX5i9+tWM9Irqx4aQ5LHlYkbvYsGc5h7xvFRyUou7nf2dy/pDH9JqDzFWubWbpZmz2gosF8MiXpv7rKXLF+VDk2GVDF2t0iuomBBqSL1AME3bLu9hfvB9RoECYG08xQSm61MAHIcPuwcs3UQ7LEuohJIAHIbig7HnYH07QY0WJijUKWm43zzEi/QhxjP0eKK1Al2Y0i5HMbmwBs3SwvGvN4gk+IAklacEpPNbYtcWO9nEROrBAPiJOQKUXCtw9Vr2w8CWtmcdci+n1BL1JZGXraoEZ8wULm/pB9GsFIIKCMebLdi5PsYEpMyYpjS5Fyemz0u/S5gM+WXUlgohmsxBL4A3yWipFtDOo07HMsjrULA9ArcQrNIRSlPKCRekN7FJYQSXw1xzFGBUmrf0ZzttFpapIlpU7sSyZaXwGvbl6e0SWtEVWoD/JtwGY/AvaAkJJIU6gbsVYvdJASDaC6aYhRpUhUpKjnkAGLtUC56AdYbBRLWQE1DDlPmAfOAc7wtbHTM+Zo0VApGMYcbs2d/5eLLKQAAGPW77YHTaGNcg38OlIIBUCkvYsGGAO4s8ZX3acZniTFh35UJVcWLPa5zfrFX0nobXISxJJs7gjzZI75faO6fSOsPLUwYg9LADJuwswx8IuvTKASoiYlPQC56uwdvb3gknSzgWSl+wJLNk4sfXrGUFbF1AEqd2byks92cKF8Pb0iJ08msKCVFwfNURZme7d7jIB6QbV6FRAKQxOHO/K+zZsMPHOD6DwyVTCSSXYkFiS9gcAP8OsSTCndAtbNVLKDLQSSeZKhjNJHY/zMX0utmTEghLKU93IA9UnF/pGxqVJsE85Jdrt6D0ztiFUa4icRMlEICTTMVnJBxbb6e2mujbjsz5WrV5DNQCDspmtfGN7QWToplddcxQKbFsd39LNBxq5ZNQQpQDsxTT647nfa8I8T+0CZCRWCz2UBixNjvvtuYGkDUVyxjWql0Ehb0+ZifMMXTjMBlCVdSQpS2uLku7Ed/ja/WFZOulCWF0AO9xi7MG8rlz8YppNfLUVJJ8o8qdnPQDoX+MSdGckMz0ACoBYzYEb2cgdM3is5fIn+2RggrsSRl9vfuYNJ0alJVTkZLspi/vjb6QWZpEuAVFim6ib+12f0I/3W2axbEJktBzUD+FSCRYA2Dg/wRJU9BSVFKyoAhlMHDPZwNicxZZSldKVJerqoN0tj2L7wvLUquliaywbaxfGOl4N8GGqdB5WscESw5ZgW7m5YXP83jktcxCB4h8RV3az9AzWIHfeFFJ8NVKgnNKSQAtn7HlZrGGFIJASKkqS5ASehsCVWx+0NlYSRqBcEFKiHABO+xP4S9xvANQRzlBCpgboCA2VFug2vHNbUA6HLWbLWtfD3GTAtCgipcwKRtfKmwzW7/wvpGl/gJp9POKQUoUzWalv/VeJHZkxYLJXQnZKkFx63H0iRql0WET0+o4d4dA8SwJBLqJuP8lOD7wBcgpLuXdrgquegfp2jT+7FOWI3KgWHoDnEGlygx/OU2UlBD+wz+na8DezrTZg+NMDECzPgI9wDt37xfUcRnUOhAWbcpFxh7M5t+UGNXwqedRUUmxTMYCwFgKcPhu0KSZTJCRMsHABJKn/AMSL7nFoKKgXDuLLUiWVoZa1EUKAC03LVHfAYN0jTK0pSVKG3+2bGfS0Z8ldZStYCF4LIv1FyXYP1G8JcZmEnw0OQBzFQ5S5x1JvtALejSl6lExJUWl3Z7Wtj+GOokpKSlJSS9lEBJ3tZnd2eMzTLpSADZ2DD5NB0qVTWtQSgFmwXO9toIyfDJcFtVoFeGpCaHPmUty2zDqMfGPPpQtCgKq5jEBgUuLEkkgv2LjG8en0WoSAUgg7VKZz6co+sMsSrlIduUMRcewv2OWJ2MNJ6CUFI8/P1KiWUlgHBexZg3MM9X/4ifdkqSEpSpKBY0h0qd2UelnvbOxEemlaAAf3UpV23BO1hCSkIUSEmkg/hJBxzWHrEo0qQOBlzuGJLpVLUum7nsGuLB292EElBTKU6qs+Q1Fy9mB27RpytH4YJSlIUr1Kj0Lqs9zgB4YrAKQogKyUi56OKhfPrDgSihHwPKPO/wCEkuPb49IJJ5gUkUi5IATZ8N0FsesGlgMReoGyjYjpuQ3tFZerQlXMMpsUizvf/u9YnQ0haehwEUlxY8xB7WUbhyI4jSpSVZD7Mej+Ybdu+IqeIrqVdy/KWAp9Q9+mdod0OqVMWRWCUjIDJDkOMXUP53rJUzH4nqlS/MQJYDgi7jdw1umIDM1PiEEBQewcKpOW8wYfttePSzNLSFcpqBy9VsgsSwb26xzVIUpNyAehvc7jYHF3OPWMN29i/Hf0wNMCkgro5s2YkgPuMY6+kOTOIJwUVl2cAkfTrvs8Ka/h4rcLS4DXU5fZm5Q5DNmFdFwmZU81cxJCizO+HDliAAB1HrC02tGKktIfQtK0FrJyyBns4Tyg3+sIr0soApCSoBRpUS/UtzBmvhsxeZowFlCELAV8+Y+UOwBDZv8AGH+GplJBlqS5bJYXza5ADw46Gr5MfU6MT6Uk0oP5Q9wGIIHbpD3/ANuyJQcEKI5uY9sNja+9toIdWKWcVXuTUMNblAL+jvGbquLUAupIHQORuzWud72heg/GO2aM5TJDcgJLMR0YXIx0fvCE8hJcVEqIfc9yHxnFoU18/wAUIpYgWqT0LggOLgPDkrSmlluDkM1y1u/ygvoMm+BWVw9c5ljlUNyWfbDEPYQPVpKEBmAAuXwWJ2ser98QxrJy0gIJcbvZt8dItoElQF3RsXB7bj2eK90jOk6XJg8JKpgKVTKFJYpJTcMFUu+ASX9jeFNLpJiXCyAqpw6gQX3T0ePR8QlkqLJCRTQFC6hd7N+F2OTn3hjSyA9Sk1BwA3mFgHJMNmMN0ZXBVzEpAmoqqHMygFOkgsHtgNDEzXFKbJKlJ6p7Z2zjpF5kksoOVJKnSSkOzWB6m5uO3SFlaSyWqvYEhV8D1f26w49G0q1EYVxVJupQB3BSoH35T9YkZCp6gWMtam3Y3+UdjOD/AJ/4c82e+/qiuoVzYD9n2YDZiB+sFm8SVRUEM7OlLEg7eo6m/tGXppMwS+Y5DX+RFy4+PtBhMOHbvnG43B7xpxR6U2aOllalSVKVSFKwDsPnf3hiToAQVTiDlyH29cesL6eaQj/rXfBbpZiolvcQ3p0svmUSC1lG75sBZoxs61EqrTJUHfPlSkEO2AX3MIarhkwty3pJNJdO1huOjNtDGonFUwKSCQOU81gNyBurbOHgmpnEKLBydgbFx0327w1ZhqLEZfClpHIHU/4nSDbc3Ye0NytKqlVdLlwSByu/lv7bbe0WTMChQ4BVkMq3RntDMuXQ6UvzXYOB8Rh/XrDVGkkTSaEISCUmXy3TYnJdqP0+EJayUp1JCuWzWuDY5JDbZcWD5svxVZc1TJkp8OkMSAVGn8xZ8ZgXCdK1QK1rfYpFh1II5gQ5fEKTL+KNmXqFrTygBQINILk7gObAmAa2dLSzopWU35uZOCwIcenvCmvmpCFTkLSogWKSbP1CS1wDt+kKypAmpRNUumosEkF7k23bb4ekZboxKXw19RquflVyhLm/0YdoUImqHLMpAySL2vdTY3e2MdWdLoAhQumyWD3L9f8Aj94FOnJKiCoABspIc3dnazb+sWVGmuxc0oPnqJD3y43BAvba7wKVMC+ZLgi1Ra+DdsHFmMNzEppUaEEpFjZrhmJLke7wrJkJejcJJJd+UOxJNgzjLYjonZihOXw411+IVKBdmGXKt2uSTfvGlxVdkrSkCzEhI+De5EcQkPS9RDuWW3Rr4uHYdbRxLJUCJVJJHM5+b43F4GrJKtGaNepgllFIIybXLAOljvgmG0CokrTnqCXDWKctbrBVSRNc/wCVlJUHDnzANTa5ga5Cgo1LSoeUpLjOMWB9IMA45EUqFRTQaAdv/cSPW8aOiBNYCq6TkgOnsAkACxbGN4AtVIUyGFLeZfsoPfqff1hNctQ5q1Ofy2BB2Ny+97ekXCJaOTJikrdaqDcOFLCi7fls18Mb3eL0LUSQAVBIc1m4yDf1tbeE9Xw2aUlQLh/LZiCC7EYG23vAJsqYpTuCrBTkj5+nwgdmJNhC6WFC1E4tbq17fGB+EgrApNSjZw3Trtj0h7RTly0OshSc2Jt6gb43EM1y1usPfyqCS+Dgpu+cxVemaSX0ykyig8rAJBLj6fLt7xbW6lYJpUsEjzAfLfeG18BCkMFq5nJN2d3DPkbdoT02hRKauYpSsAMDcuBvf+dYKfwGn8BaCUpRKjMchmcF3uQHDWNkkkHaD6nVVJYuU3YPzMGF/U7iAztWlSiXCGSAUkACq4LB7fMC3eO6SSFFJqDbZcvdx84saZmq4Dy0BgEpwLN09/8AdodnS5ZRSVK5sm2Bno9r9bGNSXppJTWybWAODbIYs5t3eMDiJlygV85Kn5uZgB1OH7Q0dcMdlZ0uWUhqTSeXIDP+JvxfGLTNWpKGCQ9Li93uAMBi0ZKZld0kFtunr0+MWGpU5ezFi7B+/wAPWBW9nKLvY1/WPzzky1bpZNu11j6RIotJJcacqBwaCX9xmJHSl0J7MS0hIsHc4AIcu7n9fnGZLkqC0FQJB2AcZBYkBQB7Rp6jUhIAuXAYcpBdgH2FyMxZXDlTAklQlkbAFxe9LEbgeu/SM8nahaclMyaFsU+tTBrXsztbbEaK5oQ5P6HA62i8tgKXsO+bNja/SAz56VN2I2D9bPFQ3QKVMKgooBqykscly9rHaAyjNTUZqEv2JImdMi20MjVFIuipiPygkEjbDD1gUuYpUwppKEgOZgd3dqG9fpBVFdgJGrflJSFkC/KXLOpQSQKQDh3sIk+cJYCZZJWSCVKJUVFwCTsTT1tgARbXaBQLlFaDlaV1U3DEghRGSbYaCaHT8rIWFAdWKg2Qq/sxaFE7+iGr0PiKdnSq6vMXLi6SS6bgC3xhlOlWCl5gSCQCkl0hn8rhxb6XeHJwWHmNZ2pSylFg+xs18H4wkdcu5UlrMKwXvsBghjdu3SEzYXU8MRMRSqSDbmmOUbubWJ2+MZOnCZayRlILAuyT3vlmv2icQ4mT/bSVlVJtLxjYNc/OJI0hrSu42qOeZrENYln9/WB70zEnvQ/L1SpiSwSS4fZxbcvVb0hSatZIJG2VAdri+I0p2rWkAeIAWe4tbrfO3eO6SWqYQpCQR+J3p3BAOPcHaJxRp20Y+mlKJutCX8ouX6ObWsfpGgqrwx4aqhauoUtlwAbdrdoZ1SaFlLCpTOkBx6h7H06iOSUPMAS8oHchg+7dXc/O8KijKVGWqXOrZYSpBGAXvZ6qd2N/WNMzjSUJQpwOVKSAC24Uo2bF/aGp/D9MC0ya6wanJZj1LNkMM3xeJImAr8wyz1OGfOAb3DdN4lQpdhdNpUqSCopSogDJdwLBzZVt+3aPMamYZMwievxCSABSmzkN3f0tePWTZ4lqAUVFJsWS47G12faK6ZVdRTLUm+C4BclyKrGGzTWtHltNPCiQQksSMsm2AXIcZ6XEa+j0oUlKqQAHytj0tt84aVpQAoSyrxFKBWUne7uAP0D9YklDhaalWySfRPMk4Fi2d3IMSMqLXIFUtCkk3mAOzKJAbDl87WgWp05ei7BzVkgBrCoddt9slmeHLcksSkhnDADqW+OL+sAmTpbNUVBKhy+VSA1qR0t/q8Oka0ZeuUhDKJ6HZt8Ah/p/rN13GwUihQSk2G9JuMHp+kexMiTOAqTKmEADmSHSWyTv8Iz5vAJKJgmCTKDNy0F3NnDDDkO3R4zimYcW+DzvD9WXpJqT0O247wypQBBFKg+KCwDuWDgn4w5/SWdfhSwsnygqoAa+QA9tg3a0BRogeVKUtuEqcpcAgsoe9sjeBQa4BJpGbrECqYp7hmDZ7YEV0aikBSClgq5DWv7lILm/eHZWhVU02xU7Eggctxd2cj6Yimn0SFIWiaAoAkcpIDH8QbJftvDjfJKNsNLmKISQoFJLggOCbD0MGmylNYoAU9jUL7g+v+oztHoxQDLAqHkJuoC9SVEXf1EMFAUWWtVyxssHrsWO497G8Eo9DdAZYSgAeGQQSrkS4DgCxGcPlxABq0LBqlKKCS6lWBYNl7Oe8N6ySjlQhdJDMouxa53Cr3c/KHJjgFImFZCXdANxlTDJHx+MaVI0kIaeVKCQEplkDHMP/nEhuXwKWoBQCyDdw7X9cRyEzT6OypcwTiVIUgIACVMC4Ysx2DnbYDGI3dNrkrIFxYOx5Sbu37doBLXTypsH3Ng9yRCnEtamSxQ6zsBdOB09PnGbNt0O6rVpU4ANnuSxa9w23rC6QslgyAAD+K9w4H5bD4n1jPE2ZSSU0FRdrOHv8Wg2hkrNrMU4INQvckY9iIkZs0JerLf3Bf8AxIwzOH77fOCqlylguA1u4IvkdfpCOk1EtNJUsF/8sO6j/wCI6HEGVOlLIIJydiMb++MRM1Y6hCJYpkgJAFgxA79Wvv3g0mWFA1tUcuAk2u7jMed1XGkpU1yKssGH0MO6DXOhJUhTks4V9SO8XJKaZpTk4AVSVCxcEt/jv2zsDF5fDlFPODOBwVAEp+sLy9chOUnFmLkN6XfFnIxB9HxYhwSd2BSQzfXeKy0X02kQARZlNyqbra4D9N4unQBJUi6pZFkm4FmtbqCb9YzdZrZiiKaSSX5QXsbY9Ic0a0UUrmEqwexY/mDfwRXskdMiVLVzpJAHlv7EMXq7xaYjmCWNKzcykj/+y7nAvBZVMvMwOx8xDNu12G2wik3iNChayhckEfA7eoeEaFeLSvBApUvmOSkKbA2Y79YzFcaUkmsU3AApzi4d2sRvvtGz/WpRQvlW6SfKAXpJDgvjsb3jBVJSVgqS6FK5QwZy6t8HLuIaMv8AgTC5S1GgKdRN1Bgo7i5YvbDnrGpoeDGUEzFJUoD2I7Mb/NrQeXpZdCRLkyyCBWlDDfBUCfg7Wj0enlCXKpAYXszMFXbl2Ds8DJQ3bMMrJSVJK0geVnf2CjubX+UEXq1gBKirmH4SX5XwQWve1ndrRoaaaE2q7WNuvTJDQtp9GfLLQEpqJUAd74frbEFmwWikMakuFDdyQxBy+Lvi1xHZ810mqZezoCrMWcjcCOp0/hrEwDw3sRcvuxva+4y8KzNSmslncWBZ/wDtsD6xBwD1/EHCUFChLIAUqsim9wGuflC2h4Yi9AUwHnWXcE3TVmz7tD8sApuUp5sTGYnL3c9oFqNRTKYITUAbIuD0bZQZniozV7Cfd5aJa0hYQs3SbOCzC2+whWfr60hJLpFlNgk7f4ge/vGPqeHzl0q5lCl8uHGEgpw21to9Hwrhv9tOXckO6X9Q1/WGmG7pFEaytYFICLPZJDhr4wQ27iOonICVSghgB5g5YByCWLu/e/WGDKMsUiWWJwouO7EP1we0ZmgmyrhwQgsUDmpvyg1B3e79XhNE12nZPMULcO4YctI8ouXyf1hbg3DZipgm+IhUsWASM91dci20C12qqmy0hw29SUgDNPcFsgNDvEOKrSkJlhuW1T3s7gjO9ms3SK6MugPGeGFagUHnvzOAQAA7gN2jImSpqQQ4UGcELxbKf8h+m8M6fWLKyp3Km5CX5b4b/mFJ+qSZnhoWEOmxdkJNwQUM4t3AvEjNp7LcHnJm2WKV2chnP/7EUggkvcPDitMUpTyEAPdK2SxYunqxDs1oHK0yZlCjL/utcBTpdJtdiHyMg3Y7Q0nxRMAoZLsBYrwTUHsTfv8AKKSV6FLsL97Oyj8BEgZ1SEkpCVgAkMmWpQzsQ4bttjaORmjraG58nwk2mtbqH9b/AEEYalhSlKIuL25XH6Y6nMG45qUsKyJagxflwLsXsD+secn/AGoKllEtNLEerUuSGN1MWbrGoxs4NWz1UrTrmJFSlBxckg7FsFlX2tnMbfCkIlp51knBCiGDfl+fwjyMiebJ52SATSoskJPlO74drd8xrIneIoKEwoNLschi/q2QSLEZER00nQFXEEmb4aU0JCjzJyQa7O3LgH2IiHTClRYkB+YnIJylz8zDJ4MgrKk+Z3NyAXYWqxbYe8LTdCtFgVCwdAIILHzWJI33A9WgZlrWzL0moQrDurKTgG7Zs7b92je02mCkOgJWQzMemwNj7P7Rg6mXLcBYpe6QAC5qIJCcHDVX9Yela0GUtaEKBluklAS6BZRcXxm3e4hxvgzGkA4zMMs8xEm7HmJzgks4ZXW31hrhHFRSkKImKU4JSXyXdxdi/eMufqxqpJ8WWo0/iCb9ApD+XezkBoHpODNMARUlBT2LrCi5ITZPIch8+rzijSq7PbyJ4FILHLKANg2/aB6papgC5SwCHBcFyQbvSbZO2WjO0UsFbkzErAYYKCGIsxcHu8ZsvVTFcnilK63ApaoX5WI5rO+4JEYcq5GU65PRyZikoeYlBObpNIB3LgEK7CLzePkpZSBSWb8oJUwDn62zvGXpeJhYqUlwnlULvUD5gGZvbaGpEuTSxlppJuXLqF3Bfo+DaGLJO+DU0egkzJZWlAlKIFSUHdj5gegdrtAU6EpoIAXSLqSxVc2UE2drmwwN4y9bqUy1VJ2Dhkk5skWNttu+0BVxVKXHikE7BRBL9P26QjkkbCZKipSWJIFy17BwA7dWdsJHWFTxlYRNrDkKZAJ5qGY3AAz9cxXQ69JYzWoSl0qUXJf8pd89rt2hbV6qTOWEGohTYANn5iSz9ThjeInLRscIMpZ8Wh2s9yoHrdWO8O6+bMqHhhBQU5NTm4IwY83P+z9SkAKSUITcIJBLuwIztkhrQ1O1agTSvnlgK8MknKSABZrh+of1iYrRpaiQuYRUCQB5b2u4PUsQDjftBpuiAAmBJbo5cWa4f5tGGj7TlRSJoAKFAhg3Z79/9Q3xH7QVApBCSrB3UM5OBf6xIlJMMrWSCnnmE03cIYBT2Lizd8d4FLmJWhwokk8qieUFxswe/W8ZqdcEhlqGSyA3QlxjOMb56jm8VKA6GuHU4DOXURaxYloqom6PTaaQpKSm1ZDjISb/AONnbod/jmr+06UzPBKUCkllVK2LWf0bMZMnjilFIQEk+Vr8r2Jffb3McRpFLUVKQpKXOQ6Tg+YC2DnrDVmcrqh+ZPlkGYtQCFO5OAxsR0L2EJa5JJYmyks7PtZ3BB3+HxDLVWsoURvY5AIPKALEfK3wzfuqgUpQQqUC9CQDbG+GIsxSzwomzURw3w0BVSg7XqDE3uUkMfRhDEqclwmcVUjy8wwQ29jgxmqVWlVCrJJcgEAncFNn3F79OsIa6c6QklRSvBAFnvU+1hnMHJhmlNXLXNPhglg1ZTZXWncWOdnyYFr+CyWqlu4ySo3BJcuosGJx+0U0um8NKdwAQASQUiwuahYDJOM9405+oWFVIAppewuHYj1Tc941xwNJoBptTTbmWUgMoKFQ7EksRB5NS1FYmAs5VzkKTiyhgB729t4zNTrkmn+0gzEjADBYbLAtbDHOYal6pC0pqT4ZuwQQC3loIUxe7sM4EGyXRoStOtYdJqGAQtLFuWzg9IkKL05BzJPdmf2KsxIjWzE1vDV6krCl0y3DEsKiBfvc/IRl6fgcuVNZZUEVAA3BVYKsduYC49o1glZqSkJup1Cogpt5lHo3rgRop0hmyVJB8QfnKeV7sUAnnbrYQ20jmtneHrKFEIcJcFWCOZxSW7MfeDStKJpOApi9LvszgsctcPGJoOHzRNUpKqkMxspwGItSbs/rHo9PIQpxfBBJ2A/Dl0nJHrAy/qASNeZaRLWEixNXlrZypRHWz26/BnScZSVeZJL+V2Ngb9xkR43S8RSmmTNL02Qthygjyqvf2wxj0ekUyAUI5c8oGACHvk+0ElTFTdmydInUJJmgpUGYpe74wXIxY2Fi1ozdNoVy6wUEBRdakqNOC5A/C9QufymKcN0akrXMM8kLASAGBASQeZz3b32tGzwyfLqKQorKVEPjO2ws+OkX+zWmzyvEtEhiUqST0JB9GGH6Hv8AAcziQQsGpJEwA0lwpNmyC4BJJLA7x6fiejlGpDJABC1BRIsDdQUL2jzP2n4fQpE0JNuVwXSC4Yi9ul82jUegarZoamajwytVaq7BLgsX5QCwcPuflHm5nEUJmFYFwfKVvipiAQxuw6ZztlHVKIKCpXe5HW/R7N7QPT1TVhCSLFgCwACgxqUeoO8afitHKby4PZaTiiJrgCYlLOlTgXDWUQQ7F+ovtCc3jQSVGpggtu3VwMvT3bEZ2g04BEs1WNKakgFD1KLlJvtYkG20bOg0cpUtfjFNlEAlLFwA2BZJv/zHNQxKMZVQJOsmTi4JKRYEFjYnYi9nhzQyQsKUtNIcgKVks6b+jEX6xbgGnKXSCgCzHzA7JcEAd/boY2k8HBcq5iDVyvkB+vUN8HeF6ZuMHyea1/CrIVInOFKakkAXtYG6bw/pipH9spopDsDe25sQR72ftD2k0xRNKigVKBClYZg6A1LhN39o1pmqQG/6ZLWqBcpLAmr0L49WikzpggGkSP8AqS6gvcn8QdwHO27YDwnruYXKqit2yB1AYvud4ZnajxAvwFMwKavwvy3O5DBmzcwGZ4hSlZUCAliUur0qBAVTm7+94ybe9GbxLhIIqQnxUEjmDlw73Y2YmCrlUyxUwUAwJqJZ2LKHdj8I0tKhaWamYlV1XIwNncEPsemeluL66WtNYBCkB1JSQ7ZJA3aDjgxgo7MJMmVPVLSCChIIsSLY+Vt4eVpgHSoKpQ15bc1yq4I9L3zFlL0wlpV5VnmBSk7ndQ9nv0gHENWkgoJoJGTkA9C+5I3vDkGUfp3ReApRpK+tKwoFmL+YMo9gdo15yleHSHUgEOLOQMvS30wPh5LhXDKFOZiV3BCgRb8Js9jSDl/1jUlTFhakmY5SwYNuLEjve75ikuij+StApyVJKiHVScGygCQ6eqgct27QqjUEzEguhKixAa3/AA7t2EMcQ1BSp3sUkpNxcXYt1x2+MebUupyxKexc98RlO1s4ylo2JiTSpUtSlJUFJcAOz9LbjPU7tDGlMnw0pNCy9jTZRIFZCR3/AI8A4ayZZATUs3HRO7Hu+28ThemmoCyocuzXbq5yfjaOkeDcXo1JGiTLFNKSkJqHmLF3/FsOnaOJ4iykJEtrYALWIFSWUOW7FhCy9apmcKXSXYlyLEMG7dYRVqVrWlNYlLKKEKW5lg/iDtZdgWLPjaE3aQ0JqFqW4AAPLyuBZuUnZusKoWQh5RrSCykqAIaxBBHMmm+x+UMHRTEECdMTuBSlVCnYN1QfV89omk0ySspqAW2Kh0PMwAcG9/rDZnYyjiZADkG26CT2uksbRIy52pXLUUMqxP4VndxcJYx2CgyZOIacrqqUyfyCwV+EGYq5UAzUt3vDn2fUZSOeYCxIRLCSwdyQTj8R2AESJFZpcmhL4hyhKk0m5YdD12ViPPcY1YRKJTUSrJCiAlwwCcG1r7xIkZX9RzlJmRqNYiYAs2KfMsi6g23S9tuvWPWfYviUsoakkksCslR5jbJsLCwxEiR1a0Xjf5Gp/TkzLpflWQzkECtTs1nApvkt6vTRoCSSRSkKpKskl7OzM5a46+piRI5nVpWaeolgUvapLOM4J3t8oQnJlhKnUS+QEgY5ifXMSJAaZkzPs5K1lT+IhSQwUSkhVnJ23O4HvGZpOD6jTqI5AgqLlLFWMczdhYtfo8SJGlJrRnBLaGE6RaJlSUhSAT5TTdmuLOW3+EF17U+LNYEpFgm5TVY25Sdr+vaJEjS5L4N8J8Nf91GFdmLpUzgY3HT6xpaXUEiiaag6g4dLtY2GGv8AKJEgfLFANbqipDvQEgkKWVKObktc2+phTT8Wlh0CYSQoDBLOm4uBZ+jRIkEVYMKZbLK7OWCwHCS7glvKT6jYX3g+k40glfhKNKXSXS1WRgZ6X/LEiRVZRlQsqoBS0EUEqBSpyguwxkDPq8ZKNP4oSTLpU5qCFUjD7dLRIkYek2c/I9WbQZIcgJd3YMD+JiHOcu/r2VmKIQVKFcs2uRUhKgQHsH9j8YkSMwMw2mB0eqTLHLSUpBcKCvY29Okc1fE0rpUlKSxpDvlwwDi0ciRppFdcFdXqwqlgQQohiXY9o5J0AKmlkJIBIYbuz5EdiRzxp2NXyXMvm8MAy1Ei4USD2OCxt8vSKatcyUh6iyVMou5J7Yb+ZiRI6x5Nx0TQ6kTAoEFxa2xZ82fOYAZfhgKmUlIHdwQbFI63Px+HYkbrdGXtjM1pyG8SzuCxcdQ5Dh8uN/V4XElSZnNzKCSxJ5mANQcZHu945EjLJhlcZWNvg37RIkSOVmPZ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xQTEhUUExQWFRUXFh8aGBcXGBkfGBgdHBgYFxoYGB8YICggGR0lHBwaITEhJSkrMC4uGh8zODMsNygtLisBCgoKDg0OGxAQGywkICQsNDQ0LCwsLCwsLCwsLCwsLCwsLCwsLCwsLCwsLCwsLCwsLCwsLCwsLCwsLCwsLCwsLP/AABEIALcBEwMBIgACEQEDEQH/xAAbAAACAwEBAQAAAAAAAAAAAAADBAACBQEGB//EAD8QAAECBQIEBAMHBAEDAwUAAAECEQADEiExBEEFIlFhEzJxgZGhsQYUQlLB4fAVI2LR8TNygrLC0gcWJHOi/8QAGgEBAQEBAQEBAAAAAAAAAAAAAQACAwQGBf/EACcRAAICAgIDAAEDBQAAAAAAAAABAhESITFRAxNBIgQUYTJCcYGh/9oADAMBAAIRAxEAPwD6EBFxFRFxHts8iR0RYCA6ieEJqIJA6B/pGPO+1CAsJSlRG5KSN2LH4dcxiXkUeRUbPQARYCOJLgHrBEmHIcTgEWAiR0GLIqLITBW6wEKggmxl2aVEKY40X8SI8WTLFHAIukRV4gisKLtHGiAxYmC2NIgTFkmBvEaAuBgGIRAEmCBcZqjd2XaOxQKjgEBBQmOG0UBjoiIukx144VwNRiobDRIBXFkriphaCVRyqBqVEC4UgbCgxCYH4kcK4qJssVR0KgYMdeGjNhXiQN4kFDZ84mGeJRWnxK0kKIJUCRd0hJBf0B3g2h48upVXMmpwGYhJexBYuLfAt2J9l+KnUBSiq6WCk0sAS6nSckbX7w6rRJrFksRsBakvf3MYxbWUWH3YbjusEqSol8ZDj5jB6R4iTqlzSClJSVbJqwzMSLOS2BkHEeo46StkoCSwPMSWD2sBYnGepjzWg4srSzSFA8wuk3L5DElvX+M+W9XwUaPb/Z8LEoBb2xUOZuhjTEfOuG/aadLIVMWVpJ8ppKgHJ6Da20ey0vGpcxIUk2PXNsvD4pJ6RSdbZrPEePNI+1cp6VApLt63IBu3zhyX9oZJStVVkZ/br/O8bTT+hY1xDiYlFKaFrUpyAkE2DPfAzvF9BxNMwXBlqvyqyQCUkjqH+ojxv2g47/ceXXQuUCoFRAu3lbCqSQ/WC/Z2UyZZBI3LlRqBAYB2BTd3GCN4xk3OkP8AbZ7c6lPWOp1SesZIVHQqPRijlmzaE1PUR3xU9R8YxwqOhUGA5s2RMHURAsHBHxjHqjoVFgOZsxK4yxqFdTFvvB6wYDmaFUWCozPGPWOiZDgGZqhcWeMnxIiZpGDB6x9hrRIQTqzvFvvfaM+tms0PAxUwmdYdoqNWrrEvGwc0OtEhT74ekT72YcWGSGYuBCydX1EGGoT1gafQpoJHaYENSnvHBqh3gxkOSDFMSmB/eh3i6ZyTv8YqkVxLUxIu0SM2NHxT7Na9UpYIIpWkApVa4Ow3IBa0ek1PESUuCAehs3qP5iPC+IQ2Be1g4zbrvB5WtKZlVR5QB2LggfMbx5PF+ocFQvx3s9Jp+IEKJWpgbkF7W26XjO41pfGntKSpa92JswT1sn1aFpvE0OpUxKlBIcpRTUWDtzYw8PyvtzJkIZGlUBawUlyTa/U9zHSPkyi02OG7G5P2YmqB8QJduVinpvY7/wAMU/pK9MFKnTJaUEFnUSXbYAXLdHMJr/8AqcC4GnWn/KtJ9bUkYb/UCkfadLqmGQtS6Kitc1JLM7B0MP8AtFu0Zniqr4bUL5MnhSvEmEJUaSwBD0oFyXBZQ6MQLOb77/A9ShFRIYeVO4U9iUlr493xGNqJsqYorTp1oUHBKJiA/UNQxHsx7xaTqAtAKQtBqFlZt1AAAt06wezFWjMvH0amsUmtDBdLEkAmxN3YuGtdt2teGuGIZUsoJvbmsCwekMDi9u8ZsjU05CSxcEi4yc5OPlFpnE1VC5thsBmV6XfMZXljdssdUez1moCADh1AfU/pFk6tJsC+cOcekeMn8SWWKlP+IAsw2cuOjjbMCXxBS2uxcns5OzZYR3/d7OXqPV8F4z4xUCAkhiB26e0a3igbx4DRatUtRUq5PfIDEkvjEM6j7QLD39OwP8zDD9Uq2T8R6/8AqMuqmrmdmv2/3DKpoAJJAA7x8qOrWs1FRfOfr8o1pfFJgNVblm9esC/V9ovWfQgqEeKzVpDpemk1EAEjqq5BcB2b3jEm/aNpbDzMACDvuWZoOrjCVSwFpqTYLf0eo2bvHb3xf0zgxnh3EVVUpeciw8RJBubkkk47e2bDdBjD4aJUpIol0uA5Az/u7xpStYk9RGoypbYOI2IsDCv3gfxo598Ti/wjeaLEbeOVQp9+T3+EXE8dfrDkgoZColUA8QdRE8UdYbCg7x0KgAmDqIuFdIbCgwVHaoEDHaorGgtcdqgQMdqiAKFRYKgIVEqiIYC+8SAVRIiPmUvhQZykoD3Cmts5Z7Y9IvL0EtW3ocg9/T9oN98mzAy1TAwbmALnd6h9IGrQqUQpy2LfU9/hHzrl0foW/gFfCUJKsKsRk/lIttgxh8U06RKlKSACsA+YFmuzZGRG7P4clQKSpQv8N/hnMC/oSFJZTn8qk2+Jb+d43HyJckea4KhKp4SQCCTYjof3Eeq1emkSxMcy0kIAYrULsWDY3FoTTwwSFgiWznzqULPkpsDt5fSGUaRS1lZIPQ1OGZsBwX6nEalNN3s6PyfilQrI4jpKlWUSDdkzlXcOxQCFexjYlaeSvylIBG5ZrM7G49DCi+EpDqKaC+amUWNtmv7fKLapSkJdKVrLM36P1/aOcpXwYbGTopdre7jv3MCk6aUW6W3y9gOxYfx47JQQgE1U7AvbtZ74hiXISbKLP6YDdIxkwYAaOSoqLOMOFi/b4mOz9BKAJIsO9+mAN4iAlIwqkAnAcZyXNm6e0UCJYQnw0kOXc5axIYksW77YhyZmy50cosGu35sDNngSeCy1EulVt6h9f0aCmaJYHIVBrkBRP+LBJOP48c4Zq35imm9iemB7DpaJSklbK+zo4RLwHf12/jx3+kIbp/5D+f8AMMLnykKNJClKALoyQxZj0sc4iyTioEXyBjBFwe/7QuT7HQseGJsz2OXGDd7Z+UdRw8EAvYd/27R3U60JUXUcPVYOBbf+XjiNVVZNiXZ3qJyWB2e/sbRZUWhlII6Adz2eLKUXa3e8CRMLOoJs+5ALdgW/neFZ+oIIAYvlymwcByD3P7vFsWh0zDt9YtUR0+L/AEiiaipwAq4wRfNw2fZvSAy/Ec1Syli2EXHV+ptb6xWWIxLmKP4FC+7XbcXx/qOzJzb98xYadZLsgy2zUanJewAan1bERejOTSO3YY6Rq5fCwZxM4kkA4zeOK1J2JPpn4QJaSFVCo2ZuVn/T47RAohSr/wDi92xtmLJ9hgFOuULVEHuYunWr/Mr5/WF5iBY8ucEZ2Y9+8dnuBy036gm+fZvSNex9l6w6uJTB+NXxjqOJTPzH5QsJiXAKUv6Ho9r3EDXNSX/tgkDBYDNm6QrzPthgjQHFZn5/iB/qOjjEwfi+UZ6Fu7pSA9jkjq7Z3y0D1epILBNzgBJb3OD1aNe6fxsPUjWHGpo3Hwjo47M/x+H7xleOQMbbv26Bn+kLnUqa4STswF2Du9hjb0h/c+Tth64m/wD1+Z/h8/8AcSMVClEPyh9mP+4kH7vydmfVEDO0mpWshK6UkC1zjAYgNvZznaH5GmmIQywSv87JtswF3/56NGhp9cXNaJaABm5xYYGP0hEfaT/8gSxJmUvzzPCITZmvaoEsLde0c0r+HqUUjg4NQCSldKgX5i9+tWM9Irqx4aQ5LHlYkbvYsGc5h7xvFRyUou7nf2dy/pDH9JqDzFWubWbpZmz2gosF8MiXpv7rKXLF+VDk2GVDF2t0iuomBBqSL1AME3bLu9hfvB9RoECYG08xQSm61MAHIcPuwcs3UQ7LEuohJIAHIbig7HnYH07QY0WJijUKWm43zzEi/QhxjP0eKK1Al2Y0i5HMbmwBs3SwvGvN4gk+IAklacEpPNbYtcWO9nEROrBAPiJOQKUXCtw9Vr2w8CWtmcdci+n1BL1JZGXraoEZ8wULm/pB9GsFIIKCMebLdi5PsYEpMyYpjS5Fyemz0u/S5gM+WXUlgohmsxBL4A3yWipFtDOo07HMsjrULA9ArcQrNIRSlPKCRekN7FJYQSXw1xzFGBUmrf0ZzttFpapIlpU7sSyZaXwGvbl6e0SWtEVWoD/JtwGY/AvaAkJJIU6gbsVYvdJASDaC6aYhRpUhUpKjnkAGLtUC56AdYbBRLWQE1DDlPmAfOAc7wtbHTM+Zo0VApGMYcbs2d/5eLLKQAAGPW77YHTaGNcg38OlIIBUCkvYsGGAO4s8ZX3acZniTFh35UJVcWLPa5zfrFX0nobXISxJJs7gjzZI75faO6fSOsPLUwYg9LADJuwswx8IuvTKASoiYlPQC56uwdvb3gknSzgWSl+wJLNk4sfXrGUFbF1AEqd2byks92cKF8Pb0iJ08msKCVFwfNURZme7d7jIB6QbV6FRAKQxOHO/K+zZsMPHOD6DwyVTCSSXYkFiS9gcAP8OsSTCndAtbNVLKDLQSSeZKhjNJHY/zMX0utmTEghLKU93IA9UnF/pGxqVJsE85Jdrt6D0ztiFUa4icRMlEICTTMVnJBxbb6e2mujbjsz5WrV5DNQCDspmtfGN7QWToplddcxQKbFsd39LNBxq5ZNQQpQDsxTT647nfa8I8T+0CZCRWCz2UBixNjvvtuYGkDUVyxjWql0Ehb0+ZifMMXTjMBlCVdSQpS2uLku7Ed/ja/WFZOulCWF0AO9xi7MG8rlz8YppNfLUVJJ8o8qdnPQDoX+MSdGckMz0ACoBYzYEb2cgdM3is5fIn+2RggrsSRl9vfuYNJ0alJVTkZLspi/vjb6QWZpEuAVFim6ib+12f0I/3W2axbEJktBzUD+FSCRYA2Dg/wRJU9BSVFKyoAhlMHDPZwNicxZZSldKVJerqoN0tj2L7wvLUquliaywbaxfGOl4N8GGqdB5WscESw5ZgW7m5YXP83jktcxCB4h8RV3az9AzWIHfeFFJ8NVKgnNKSQAtn7HlZrGGFIJASKkqS5ASehsCVWx+0NlYSRqBcEFKiHABO+xP4S9xvANQRzlBCpgboCA2VFug2vHNbUA6HLWbLWtfD3GTAtCgipcwKRtfKmwzW7/wvpGl/gJp9POKQUoUzWalv/VeJHZkxYLJXQnZKkFx63H0iRql0WET0+o4d4dA8SwJBLqJuP8lOD7wBcgpLuXdrgquegfp2jT+7FOWI3KgWHoDnEGlygx/OU2UlBD+wz+na8DezrTZg+NMDECzPgI9wDt37xfUcRnUOhAWbcpFxh7M5t+UGNXwqedRUUmxTMYCwFgKcPhu0KSZTJCRMsHABJKn/AMSL7nFoKKgXDuLLUiWVoZa1EUKAC03LVHfAYN0jTK0pSVKG3+2bGfS0Z8ldZStYCF4LIv1FyXYP1G8JcZmEnw0OQBzFQ5S5x1JvtALejSl6lExJUWl3Z7Wtj+GOokpKSlJSS9lEBJ3tZnd2eMzTLpSADZ2DD5NB0qVTWtQSgFmwXO9toIyfDJcFtVoFeGpCaHPmUty2zDqMfGPPpQtCgKq5jEBgUuLEkkgv2LjG8en0WoSAUgg7VKZz6co+sMsSrlIduUMRcewv2OWJ2MNJ6CUFI8/P1KiWUlgHBexZg3MM9X/4ifdkqSEpSpKBY0h0qd2UelnvbOxEemlaAAf3UpV23BO1hCSkIUSEmkg/hJBxzWHrEo0qQOBlzuGJLpVLUum7nsGuLB292EElBTKU6qs+Q1Fy9mB27RpytH4YJSlIUr1Kj0Lqs9zgB4YrAKQogKyUi56OKhfPrDgSihHwPKPO/wCEkuPb49IJJ5gUkUi5IATZ8N0FsesGlgMReoGyjYjpuQ3tFZerQlXMMpsUizvf/u9YnQ0haehwEUlxY8xB7WUbhyI4jSpSVZD7Mej+Ybdu+IqeIrqVdy/KWAp9Q9+mdod0OqVMWRWCUjIDJDkOMXUP53rJUzH4nqlS/MQJYDgi7jdw1umIDM1PiEEBQewcKpOW8wYfttePSzNLSFcpqBy9VsgsSwb26xzVIUpNyAehvc7jYHF3OPWMN29i/Hf0wNMCkgro5s2YkgPuMY6+kOTOIJwUVl2cAkfTrvs8Ka/h4rcLS4DXU5fZm5Q5DNmFdFwmZU81cxJCizO+HDliAAB1HrC02tGKktIfQtK0FrJyyBns4Tyg3+sIr0soApCSoBRpUS/UtzBmvhsxeZowFlCELAV8+Y+UOwBDZv8AGH+GplJBlqS5bJYXza5ADw46Gr5MfU6MT6Uk0oP5Q9wGIIHbpD3/ANuyJQcEKI5uY9sNja+9toIdWKWcVXuTUMNblAL+jvGbquLUAupIHQORuzWud72heg/GO2aM5TJDcgJLMR0YXIx0fvCE8hJcVEqIfc9yHxnFoU18/wAUIpYgWqT0LggOLgPDkrSmlluDkM1y1u/ygvoMm+BWVw9c5ljlUNyWfbDEPYQPVpKEBmAAuXwWJ2ser98QxrJy0gIJcbvZt8dItoElQF3RsXB7bj2eK90jOk6XJg8JKpgKVTKFJYpJTcMFUu+ASX9jeFNLpJiXCyAqpw6gQX3T0ePR8QlkqLJCRTQFC6hd7N+F2OTn3hjSyA9Sk1BwA3mFgHJMNmMN0ZXBVzEpAmoqqHMygFOkgsHtgNDEzXFKbJKlJ6p7Z2zjpF5kksoOVJKnSSkOzWB6m5uO3SFlaSyWqvYEhV8D1f26w49G0q1EYVxVJupQB3BSoH35T9YkZCp6gWMtam3Y3+UdjOD/AJ/4c82e+/qiuoVzYD9n2YDZiB+sFm8SVRUEM7OlLEg7eo6m/tGXppMwS+Y5DX+RFy4+PtBhMOHbvnG43B7xpxR6U2aOllalSVKVSFKwDsPnf3hiToAQVTiDlyH29cesL6eaQj/rXfBbpZiolvcQ3p0svmUSC1lG75sBZoxs61EqrTJUHfPlSkEO2AX3MIarhkwty3pJNJdO1huOjNtDGonFUwKSCQOU81gNyBurbOHgmpnEKLBydgbFx0327w1ZhqLEZfClpHIHU/4nSDbc3Ye0NytKqlVdLlwSByu/lv7bbe0WTMChQ4BVkMq3RntDMuXQ6UvzXYOB8Rh/XrDVGkkTSaEISCUmXy3TYnJdqP0+EJayUp1JCuWzWuDY5JDbZcWD5svxVZc1TJkp8OkMSAVGn8xZ8ZgXCdK1QK1rfYpFh1II5gQ5fEKTL+KNmXqFrTygBQINILk7gObAmAa2dLSzopWU35uZOCwIcenvCmvmpCFTkLSogWKSbP1CS1wDt+kKypAmpRNUumosEkF7k23bb4ekZboxKXw19RquflVyhLm/0YdoUImqHLMpAySL2vdTY3e2MdWdLoAhQumyWD3L9f8Aj94FOnJKiCoABspIc3dnazb+sWVGmuxc0oPnqJD3y43BAvba7wKVMC+ZLgi1Ra+DdsHFmMNzEppUaEEpFjZrhmJLke7wrJkJejcJJJd+UOxJNgzjLYjonZihOXw411+IVKBdmGXKt2uSTfvGlxVdkrSkCzEhI+De5EcQkPS9RDuWW3Rr4uHYdbRxLJUCJVJJHM5+b43F4GrJKtGaNepgllFIIybXLAOljvgmG0CokrTnqCXDWKctbrBVSRNc/wCVlJUHDnzANTa5ga5Cgo1LSoeUpLjOMWB9IMA45EUqFRTQaAdv/cSPW8aOiBNYCq6TkgOnsAkACxbGN4AtVIUyGFLeZfsoPfqff1hNctQ5q1Ofy2BB2Ny+97ekXCJaOTJikrdaqDcOFLCi7fls18Mb3eL0LUSQAVBIc1m4yDf1tbeE9Xw2aUlQLh/LZiCC7EYG23vAJsqYpTuCrBTkj5+nwgdmJNhC6WFC1E4tbq17fGB+EgrApNSjZw3Trtj0h7RTly0OshSc2Jt6gb43EM1y1usPfyqCS+Dgpu+cxVemaSX0ykyig8rAJBLj6fLt7xbW6lYJpUsEjzAfLfeG18BCkMFq5nJN2d3DPkbdoT02hRKauYpSsAMDcuBvf+dYKfwGn8BaCUpRKjMchmcF3uQHDWNkkkHaD6nVVJYuU3YPzMGF/U7iAztWlSiXCGSAUkACq4LB7fMC3eO6SSFFJqDbZcvdx84saZmq4Dy0BgEpwLN09/8AdodnS5ZRSVK5sm2Bno9r9bGNSXppJTWybWAODbIYs5t3eMDiJlygV85Kn5uZgB1OH7Q0dcMdlZ0uWUhqTSeXIDP+JvxfGLTNWpKGCQ9Li93uAMBi0ZKZld0kFtunr0+MWGpU5ezFi7B+/wAPWBW9nKLvY1/WPzzky1bpZNu11j6RIotJJcacqBwaCX9xmJHSl0J7MS0hIsHc4AIcu7n9fnGZLkqC0FQJB2AcZBYkBQB7Rp6jUhIAuXAYcpBdgH2FyMxZXDlTAklQlkbAFxe9LEbgeu/SM8nahaclMyaFsU+tTBrXsztbbEaK5oQ5P6HA62i8tgKXsO+bNja/SAz56VN2I2D9bPFQ3QKVMKgooBqykscly9rHaAyjNTUZqEv2JImdMi20MjVFIuipiPygkEjbDD1gUuYpUwppKEgOZgd3dqG9fpBVFdgJGrflJSFkC/KXLOpQSQKQDh3sIk+cJYCZZJWSCVKJUVFwCTsTT1tgARbXaBQLlFaDlaV1U3DEghRGSbYaCaHT8rIWFAdWKg2Qq/sxaFE7+iGr0PiKdnSq6vMXLi6SS6bgC3xhlOlWCl5gSCQCkl0hn8rhxb6XeHJwWHmNZ2pSylFg+xs18H4wkdcu5UlrMKwXvsBghjdu3SEzYXU8MRMRSqSDbmmOUbubWJ2+MZOnCZayRlILAuyT3vlmv2icQ4mT/bSVlVJtLxjYNc/OJI0hrSu42qOeZrENYln9/WB70zEnvQ/L1SpiSwSS4fZxbcvVb0hSatZIJG2VAdri+I0p2rWkAeIAWe4tbrfO3eO6SWqYQpCQR+J3p3BAOPcHaJxRp20Y+mlKJutCX8ouX6ObWsfpGgqrwx4aqhauoUtlwAbdrdoZ1SaFlLCpTOkBx6h7H06iOSUPMAS8oHchg+7dXc/O8KijKVGWqXOrZYSpBGAXvZ6qd2N/WNMzjSUJQpwOVKSAC24Uo2bF/aGp/D9MC0ya6wanJZj1LNkMM3xeJImAr8wyz1OGfOAb3DdN4lQpdhdNpUqSCopSogDJdwLBzZVt+3aPMamYZMwievxCSABSmzkN3f0tePWTZ4lqAUVFJsWS47G12faK6ZVdRTLUm+C4BclyKrGGzTWtHltNPCiQQksSMsm2AXIcZ6XEa+j0oUlKqQAHytj0tt84aVpQAoSyrxFKBWUne7uAP0D9YklDhaalWySfRPMk4Fi2d3IMSMqLXIFUtCkk3mAOzKJAbDl87WgWp05ei7BzVkgBrCoddt9slmeHLcksSkhnDADqW+OL+sAmTpbNUVBKhy+VSA1qR0t/q8Oka0ZeuUhDKJ6HZt8Ah/p/rN13GwUihQSk2G9JuMHp+kexMiTOAqTKmEADmSHSWyTv8Iz5vAJKJgmCTKDNy0F3NnDDDkO3R4zimYcW+DzvD9WXpJqT0O247wypQBBFKg+KCwDuWDgn4w5/SWdfhSwsnygqoAa+QA9tg3a0BRogeVKUtuEqcpcAgsoe9sjeBQa4BJpGbrECqYp7hmDZ7YEV0aikBSClgq5DWv7lILm/eHZWhVU02xU7Eggctxd2cj6Yimn0SFIWiaAoAkcpIDH8QbJftvDjfJKNsNLmKISQoFJLggOCbD0MGmylNYoAU9jUL7g+v+oztHoxQDLAqHkJuoC9SVEXf1EMFAUWWtVyxssHrsWO497G8Eo9DdAZYSgAeGQQSrkS4DgCxGcPlxABq0LBqlKKCS6lWBYNl7Oe8N6ySjlQhdJDMouxa53Cr3c/KHJjgFImFZCXdANxlTDJHx+MaVI0kIaeVKCQEplkDHMP/nEhuXwKWoBQCyDdw7X9cRyEzT6OypcwTiVIUgIACVMC4Ysx2DnbYDGI3dNrkrIFxYOx5Sbu37doBLXTypsH3Ng9yRCnEtamSxQ6zsBdOB09PnGbNt0O6rVpU4ANnuSxa9w23rC6QslgyAAD+K9w4H5bD4n1jPE2ZSSU0FRdrOHv8Wg2hkrNrMU4INQvckY9iIkZs0JerLf3Bf8AxIwzOH77fOCqlylguA1u4IvkdfpCOk1EtNJUsF/8sO6j/wCI6HEGVOlLIIJydiMb++MRM1Y6hCJYpkgJAFgxA79Wvv3g0mWFA1tUcuAk2u7jMed1XGkpU1yKssGH0MO6DXOhJUhTks4V9SO8XJKaZpTk4AVSVCxcEt/jv2zsDF5fDlFPODOBwVAEp+sLy9chOUnFmLkN6XfFnIxB9HxYhwSd2BSQzfXeKy0X02kQARZlNyqbra4D9N4unQBJUi6pZFkm4FmtbqCb9YzdZrZiiKaSSX5QXsbY9Ic0a0UUrmEqwexY/mDfwRXskdMiVLVzpJAHlv7EMXq7xaYjmCWNKzcykj/+y7nAvBZVMvMwOx8xDNu12G2wik3iNChayhckEfA7eoeEaFeLSvBApUvmOSkKbA2Y79YzFcaUkmsU3AApzi4d2sRvvtGz/WpRQvlW6SfKAXpJDgvjsb3jBVJSVgqS6FK5QwZy6t8HLuIaMv8AgTC5S1GgKdRN1Bgo7i5YvbDnrGpoeDGUEzFJUoD2I7Mb/NrQeXpZdCRLkyyCBWlDDfBUCfg7Wj0enlCXKpAYXszMFXbl2Ds8DJQ3bMMrJSVJK0geVnf2CjubX+UEXq1gBKirmH4SX5XwQWve1ndrRoaaaE2q7WNuvTJDQtp9GfLLQEpqJUAd74frbEFmwWikMakuFDdyQxBy+Lvi1xHZ810mqZezoCrMWcjcCOp0/hrEwDw3sRcvuxva+4y8KzNSmslncWBZ/wDtsD6xBwD1/EHCUFChLIAUqsim9wGuflC2h4Yi9AUwHnWXcE3TVmz7tD8sApuUp5sTGYnL3c9oFqNRTKYITUAbIuD0bZQZniozV7Cfd5aJa0hYQs3SbOCzC2+whWfr60hJLpFlNgk7f4ge/vGPqeHzl0q5lCl8uHGEgpw21to9Hwrhv9tOXckO6X9Q1/WGmG7pFEaytYFICLPZJDhr4wQ27iOonICVSghgB5g5YByCWLu/e/WGDKMsUiWWJwouO7EP1we0ZmgmyrhwQgsUDmpvyg1B3e79XhNE12nZPMULcO4YctI8ouXyf1hbg3DZipgm+IhUsWASM91dci20C12qqmy0hw29SUgDNPcFsgNDvEOKrSkJlhuW1T3s7gjO9ms3SK6MugPGeGFagUHnvzOAQAA7gN2jImSpqQQ4UGcELxbKf8h+m8M6fWLKyp3Km5CX5b4b/mFJ+qSZnhoWEOmxdkJNwQUM4t3AvEjNp7LcHnJm2WKV2chnP/7EUggkvcPDitMUpTyEAPdK2SxYunqxDs1oHK0yZlCjL/utcBTpdJtdiHyMg3Y7Q0nxRMAoZLsBYrwTUHsTfv8AKKSV6FLsL97Oyj8BEgZ1SEkpCVgAkMmWpQzsQ4bttjaORmjraG58nwk2mtbqH9b/AEEYalhSlKIuL25XH6Y6nMG45qUsKyJagxflwLsXsD+secn/AGoKllEtNLEerUuSGN1MWbrGoxs4NWz1UrTrmJFSlBxckg7FsFlX2tnMbfCkIlp51knBCiGDfl+fwjyMiebJ52SATSoskJPlO74drd8xrIneIoKEwoNLschi/q2QSLEZER00nQFXEEmb4aU0JCjzJyQa7O3LgH2IiHTClRYkB+YnIJylz8zDJ4MgrKk+Z3NyAXYWqxbYe8LTdCtFgVCwdAIILHzWJI33A9WgZlrWzL0moQrDurKTgG7Zs7b92je02mCkOgJWQzMemwNj7P7Rg6mXLcBYpe6QAC5qIJCcHDVX9Yela0GUtaEKBluklAS6BZRcXxm3e4hxvgzGkA4zMMs8xEm7HmJzgks4ZXW31hrhHFRSkKImKU4JSXyXdxdi/eMufqxqpJ8WWo0/iCb9ApD+XezkBoHpODNMARUlBT2LrCi5ITZPIch8+rzijSq7PbyJ4FILHLKANg2/aB6papgC5SwCHBcFyQbvSbZO2WjO0UsFbkzErAYYKCGIsxcHu8ZsvVTFcnilK63ApaoX5WI5rO+4JEYcq5GU65PRyZikoeYlBObpNIB3LgEK7CLzePkpZSBSWb8oJUwDn62zvGXpeJhYqUlwnlULvUD5gGZvbaGpEuTSxlppJuXLqF3Bfo+DaGLJO+DU0egkzJZWlAlKIFSUHdj5gegdrtAU6EpoIAXSLqSxVc2UE2drmwwN4y9bqUy1VJ2Dhkk5skWNttu+0BVxVKXHikE7BRBL9P26QjkkbCZKipSWJIFy17BwA7dWdsJHWFTxlYRNrDkKZAJ5qGY3AAz9cxXQ69JYzWoSl0qUXJf8pd89rt2hbV6qTOWEGohTYANn5iSz9ThjeInLRscIMpZ8Wh2s9yoHrdWO8O6+bMqHhhBQU5NTm4IwY83P+z9SkAKSUITcIJBLuwIztkhrQ1O1agTSvnlgK8MknKSABZrh+of1iYrRpaiQuYRUCQB5b2u4PUsQDjftBpuiAAmBJbo5cWa4f5tGGj7TlRSJoAKFAhg3Z79/9Q3xH7QVApBCSrB3UM5OBf6xIlJMMrWSCnnmE03cIYBT2Lizd8d4FLmJWhwokk8qieUFxswe/W8ZqdcEhlqGSyA3QlxjOMb56jm8VKA6GuHU4DOXURaxYloqom6PTaaQpKSm1ZDjISb/AONnbod/jmr+06UzPBKUCkllVK2LWf0bMZMnjilFIQEk+Vr8r2Jffb3McRpFLUVKQpKXOQ6Tg+YC2DnrDVmcrqh+ZPlkGYtQCFO5OAxsR0L2EJa5JJYmyks7PtZ3BB3+HxDLVWsoURvY5AIPKALEfK3wzfuqgUpQQqUC9CQDbG+GIsxSzwomzURw3w0BVSg7XqDE3uUkMfRhDEqclwmcVUjy8wwQ29jgxmqVWlVCrJJcgEAncFNn3F79OsIa6c6QklRSvBAFnvU+1hnMHJhmlNXLXNPhglg1ZTZXWncWOdnyYFr+CyWqlu4ySo3BJcuosGJx+0U0um8NKdwAQASQUiwuahYDJOM9405+oWFVIAppewuHYj1Tc941xwNJoBptTTbmWUgMoKFQ7EksRB5NS1FYmAs5VzkKTiyhgB729t4zNTrkmn+0gzEjADBYbLAtbDHOYal6pC0pqT4ZuwQQC3loIUxe7sM4EGyXRoStOtYdJqGAQtLFuWzg9IkKL05BzJPdmf2KsxIjWzE1vDV6krCl0y3DEsKiBfvc/IRl6fgcuVNZZUEVAA3BVYKsduYC49o1glZqSkJup1Cogpt5lHo3rgRop0hmyVJB8QfnKeV7sUAnnbrYQ20jmtneHrKFEIcJcFWCOZxSW7MfeDStKJpOApi9LvszgsctcPGJoOHzRNUpKqkMxspwGItSbs/rHo9PIQpxfBBJ2A/Dl0nJHrAy/qASNeZaRLWEixNXlrZypRHWz26/BnScZSVeZJL+V2Ngb9xkR43S8RSmmTNL02Qthygjyqvf2wxj0ekUyAUI5c8oGACHvk+0ElTFTdmydInUJJmgpUGYpe74wXIxY2Fi1ozdNoVy6wUEBRdakqNOC5A/C9QufymKcN0akrXMM8kLASAGBASQeZz3b32tGzwyfLqKQorKVEPjO2ws+OkX+zWmzyvEtEhiUqST0JB9GGH6Hv8AAcziQQsGpJEwA0lwpNmyC4BJJLA7x6fiejlGpDJABC1BRIsDdQUL2jzP2n4fQpE0JNuVwXSC4Yi9ul82jUegarZoamajwytVaq7BLgsX5QCwcPuflHm5nEUJmFYFwfKVvipiAQxuw6ZztlHVKIKCpXe5HW/R7N7QPT1TVhCSLFgCwACgxqUeoO8afitHKby4PZaTiiJrgCYlLOlTgXDWUQQ7F+ovtCc3jQSVGpggtu3VwMvT3bEZ2g04BEs1WNKakgFD1KLlJvtYkG20bOg0cpUtfjFNlEAlLFwA2BZJv/zHNQxKMZVQJOsmTi4JKRYEFjYnYi9nhzQyQsKUtNIcgKVks6b+jEX6xbgGnKXSCgCzHzA7JcEAd/boY2k8HBcq5iDVyvkB+vUN8HeF6ZuMHyea1/CrIVInOFKakkAXtYG6bw/pipH9spopDsDe25sQR72ftD2k0xRNKigVKBClYZg6A1LhN39o1pmqQG/6ZLWqBcpLAmr0L49WikzpggGkSP8AqS6gvcn8QdwHO27YDwnruYXKqit2yB1AYvud4ZnajxAvwFMwKavwvy3O5DBmzcwGZ4hSlZUCAliUur0qBAVTm7+94ybe9GbxLhIIqQnxUEjmDlw73Y2YmCrlUyxUwUAwJqJZ2LKHdj8I0tKhaWamYlV1XIwNncEPsemeluL66WtNYBCkB1JSQ7ZJA3aDjgxgo7MJMmVPVLSCChIIsSLY+Vt4eVpgHSoKpQ15bc1yq4I9L3zFlL0wlpV5VnmBSk7ndQ9nv0gHENWkgoJoJGTkA9C+5I3vDkGUfp3ReApRpK+tKwoFmL+YMo9gdo15yleHSHUgEOLOQMvS30wPh5LhXDKFOZiV3BCgRb8Js9jSDl/1jUlTFhakmY5SwYNuLEjve75ikuij+StApyVJKiHVScGygCQ6eqgct27QqjUEzEguhKixAa3/AA7t2EMcQ1BSp3sUkpNxcXYt1x2+MebUupyxKexc98RlO1s4ylo2JiTSpUtSlJUFJcAOz9LbjPU7tDGlMnw0pNCy9jTZRIFZCR3/AI8A4ayZZATUs3HRO7Hu+28ThemmoCyocuzXbq5yfjaOkeDcXo1JGiTLFNKSkJqHmLF3/FsOnaOJ4iykJEtrYALWIFSWUOW7FhCy9apmcKXSXYlyLEMG7dYRVqVrWlNYlLKKEKW5lg/iDtZdgWLPjaE3aQ0JqFqW4AAPLyuBZuUnZusKoWQh5RrSCykqAIaxBBHMmm+x+UMHRTEECdMTuBSlVCnYN1QfV89omk0ySspqAW2Kh0PMwAcG9/rDZnYyjiZADkG26CT2uksbRIy52pXLUUMqxP4VndxcJYx2CgyZOIacrqqUyfyCwV+EGYq5UAzUt3vDn2fUZSOeYCxIRLCSwdyQTj8R2AESJFZpcmhL4hyhKk0m5YdD12ViPPcY1YRKJTUSrJCiAlwwCcG1r7xIkZX9RzlJmRqNYiYAs2KfMsi6g23S9tuvWPWfYviUsoakkksCslR5jbJsLCwxEiR1a0Xjf5Gp/TkzLpflWQzkECtTs1nApvkt6vTRoCSSRSkKpKskl7OzM5a46+piRI5nVpWaeolgUvapLOM4J3t8oQnJlhKnUS+QEgY5ifXMSJAaZkzPs5K1lT+IhSQwUSkhVnJ23O4HvGZpOD6jTqI5AgqLlLFWMczdhYtfo8SJGlJrRnBLaGE6RaJlSUhSAT5TTdmuLOW3+EF17U+LNYEpFgm5TVY25Sdr+vaJEjS5L4N8J8Nf91GFdmLpUzgY3HT6xpaXUEiiaag6g4dLtY2GGv8AKJEgfLFANbqipDvQEgkKWVKObktc2+phTT8Wlh0CYSQoDBLOm4uBZ+jRIkEVYMKZbLK7OWCwHCS7glvKT6jYX3g+k40glfhKNKXSXS1WRgZ6X/LEiRVZRlQsqoBS0EUEqBSpyguwxkDPq8ZKNP4oSTLpU5qCFUjD7dLRIkYek2c/I9WbQZIcgJd3YMD+JiHOcu/r2VmKIQVKFcs2uRUhKgQHsH9j8YkSMwMw2mB0eqTLHLSUpBcKCvY29Okc1fE0rpUlKSxpDvlwwDi0ciRppFdcFdXqwqlgQQohiXY9o5J0AKmlkJIBIYbuz5EdiRzxp2NXyXMvm8MAy1Ei4USD2OCxt8vSKatcyUh6iyVMou5J7Yb+ZiRI6x5Nx0TQ6kTAoEFxa2xZ82fOYAZfhgKmUlIHdwQbFI63Px+HYkbrdGXtjM1pyG8SzuCxcdQ5Dh8uN/V4XElSZnNzKCSxJ5mANQcZHu945EjLJhlcZWNvg37RIkSOVmPZI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data:image/jpeg;base64,/9j/4AAQSkZJRgABAQAAAQABAAD/2wCEAAkGBxQTEhUUExQWFRUXFh8aGBcXGBkfGBgdHBgYFxoYGB8YICggGR0lHBwaITEhJSkrMC4uGh8zODMsNygtLisBCgoKDg0OGxAQGywkICQsNDQ0LCwsLCwsLCwsLCwsLCwsLCwsLCwsLCwsLCwsLCwsLCwsLCwsLCwsLCwsLCwsLP/AABEIALcBEwMBIgACEQEDEQH/xAAbAAACAwEBAQAAAAAAAAAAAAADBAACBQEGB//EAD8QAAECBQIEBAMHBAEDAwUAAAECEQADEiExBEEFIlFhEzJxgZGhsQYUQlLB4fAVI2LR8TNygrLC0gcWJHOi/8QAGgEBAQEBAQEBAAAAAAAAAAAAAQACAwQGBf/EACcRAAICAgIDAAEDBQAAAAAAAAABAhESITFRAxNBIgQUYTJCcYGh/9oADAMBAAIRAxEAPwD6EBFxFRFxHts8iR0RYCA6ieEJqIJA6B/pGPO+1CAsJSlRG5KSN2LH4dcxiXkUeRUbPQARYCOJLgHrBEmHIcTgEWAiR0GLIqLITBW6wEKggmxl2aVEKY40X8SI8WTLFHAIukRV4gisKLtHGiAxYmC2NIgTFkmBvEaAuBgGIRAEmCBcZqjd2XaOxQKjgEBBQmOG0UBjoiIukx144VwNRiobDRIBXFkriphaCVRyqBqVEC4UgbCgxCYH4kcK4qJssVR0KgYMdeGjNhXiQN4kFDZ84mGeJRWnxK0kKIJUCRd0hJBf0B3g2h48upVXMmpwGYhJexBYuLfAt2J9l+KnUBSiq6WCk0sAS6nSckbX7w6rRJrFksRsBakvf3MYxbWUWH3YbjusEqSol8ZDj5jB6R4iTqlzSClJSVbJqwzMSLOS2BkHEeo46StkoCSwPMSWD2sBYnGepjzWg4srSzSFA8wuk3L5DElvX+M+W9XwUaPb/Z8LEoBb2xUOZuhjTEfOuG/aadLIVMWVpJ8ppKgHJ6Da20ey0vGpcxIUk2PXNsvD4pJ6RSdbZrPEePNI+1cp6VApLt63IBu3zhyX9oZJStVVkZ/br/O8bTT+hY1xDiYlFKaFrUpyAkE2DPfAzvF9BxNMwXBlqvyqyQCUkjqH+ojxv2g47/ceXXQuUCoFRAu3lbCqSQ/WC/Z2UyZZBI3LlRqBAYB2BTd3GCN4xk3OkP8AbZ7c6lPWOp1SesZIVHQqPRijlmzaE1PUR3xU9R8YxwqOhUGA5s2RMHURAsHBHxjHqjoVFgOZsxK4yxqFdTFvvB6wYDmaFUWCozPGPWOiZDgGZqhcWeMnxIiZpGDB6x9hrRIQTqzvFvvfaM+tms0PAxUwmdYdoqNWrrEvGwc0OtEhT74ekT72YcWGSGYuBCydX1EGGoT1gafQpoJHaYENSnvHBqh3gxkOSDFMSmB/eh3i6ZyTv8YqkVxLUxIu0SM2NHxT7Na9UpYIIpWkApVa4Ow3IBa0ek1PESUuCAehs3qP5iPC+IQ2Be1g4zbrvB5WtKZlVR5QB2LggfMbx5PF+ocFQvx3s9Jp+IEKJWpgbkF7W26XjO41pfGntKSpa92JswT1sn1aFpvE0OpUxKlBIcpRTUWDtzYw8PyvtzJkIZGlUBawUlyTa/U9zHSPkyi02OG7G5P2YmqB8QJduVinpvY7/wAMU/pK9MFKnTJaUEFnUSXbYAXLdHMJr/8AqcC4GnWn/KtJ9bUkYb/UCkfadLqmGQtS6Kitc1JLM7B0MP8AtFu0Zniqr4bUL5MnhSvEmEJUaSwBD0oFyXBZQ6MQLOb77/A9ShFRIYeVO4U9iUlr493xGNqJsqYorTp1oUHBKJiA/UNQxHsx7xaTqAtAKQtBqFlZt1AAAt06wezFWjMvH0amsUmtDBdLEkAmxN3YuGtdt2teGuGIZUsoJvbmsCwekMDi9u8ZsjU05CSxcEi4yc5OPlFpnE1VC5thsBmV6XfMZXljdssdUez1moCADh1AfU/pFk6tJsC+cOcekeMn8SWWKlP+IAsw2cuOjjbMCXxBS2uxcns5OzZYR3/d7OXqPV8F4z4xUCAkhiB26e0a3igbx4DRatUtRUq5PfIDEkvjEM6j7QLD39OwP8zDD9Uq2T8R6/8AqMuqmrmdmv2/3DKpoAJJAA7x8qOrWs1FRfOfr8o1pfFJgNVblm9esC/V9ovWfQgqEeKzVpDpemk1EAEjqq5BcB2b3jEm/aNpbDzMACDvuWZoOrjCVSwFpqTYLf0eo2bvHb3xf0zgxnh3EVVUpeciw8RJBubkkk47e2bDdBjD4aJUpIol0uA5Az/u7xpStYk9RGoypbYOI2IsDCv3gfxo598Ti/wjeaLEbeOVQp9+T3+EXE8dfrDkgoZColUA8QdRE8UdYbCg7x0KgAmDqIuFdIbCgwVHaoEDHaorGgtcdqgQMdqiAKFRYKgIVEqiIYC+8SAVRIiPmUvhQZykoD3Cmts5Z7Y9IvL0EtW3ocg9/T9oN98mzAy1TAwbmALnd6h9IGrQqUQpy2LfU9/hHzrl0foW/gFfCUJKsKsRk/lIttgxh8U06RKlKSACsA+YFmuzZGRG7P4clQKSpQv8N/hnMC/oSFJZTn8qk2+Jb+d43HyJckea4KhKp4SQCCTYjof3Eeq1emkSxMcy0kIAYrULsWDY3FoTTwwSFgiWznzqULPkpsDt5fSGUaRS1lZIPQ1OGZsBwX6nEalNN3s6PyfilQrI4jpKlWUSDdkzlXcOxQCFexjYlaeSvylIBG5ZrM7G49DCi+EpDqKaC+amUWNtmv7fKLapSkJdKVrLM36P1/aOcpXwYbGTopdre7jv3MCk6aUW6W3y9gOxYfx47JQQgE1U7AvbtZ74hiXISbKLP6YDdIxkwYAaOSoqLOMOFi/b4mOz9BKAJIsO9+mAN4iAlIwqkAnAcZyXNm6e0UCJYQnw0kOXc5axIYksW77YhyZmy50cosGu35sDNngSeCy1EulVt6h9f0aCmaJYHIVBrkBRP+LBJOP48c4Zq35imm9iemB7DpaJSklbK+zo4RLwHf12/jx3+kIbp/5D+f8AMMLnykKNJClKALoyQxZj0sc4iyTioEXyBjBFwe/7QuT7HQseGJsz2OXGDd7Z+UdRw8EAvYd/27R3U60JUXUcPVYOBbf+XjiNVVZNiXZ3qJyWB2e/sbRZUWhlII6Adz2eLKUXa3e8CRMLOoJs+5ALdgW/neFZ+oIIAYvlymwcByD3P7vFsWh0zDt9YtUR0+L/AEiiaipwAq4wRfNw2fZvSAy/Ec1Syli2EXHV+ptb6xWWIxLmKP4FC+7XbcXx/qOzJzb98xYadZLsgy2zUanJewAan1bERejOTSO3YY6Rq5fCwZxM4kkA4zeOK1J2JPpn4QJaSFVCo2ZuVn/T47RAohSr/wDi92xtmLJ9hgFOuULVEHuYunWr/Mr5/WF5iBY8ucEZ2Y9+8dnuBy036gm+fZvSNex9l6w6uJTB+NXxjqOJTPzH5QsJiXAKUv6Ho9r3EDXNSX/tgkDBYDNm6QrzPthgjQHFZn5/iB/qOjjEwfi+UZ6Fu7pSA9jkjq7Z3y0D1epILBNzgBJb3OD1aNe6fxsPUjWHGpo3Hwjo47M/x+H7xleOQMbbv26Bn+kLnUqa4STswF2Du9hjb0h/c+Tth64m/wD1+Z/h8/8AcSMVClEPyh9mP+4kH7vydmfVEDO0mpWshK6UkC1zjAYgNvZznaH5GmmIQywSv87JtswF3/56NGhp9cXNaJaABm5xYYGP0hEfaT/8gSxJmUvzzPCITZmvaoEsLde0c0r+HqUUjg4NQCSldKgX5i9+tWM9Irqx4aQ5LHlYkbvYsGc5h7xvFRyUou7nf2dy/pDH9JqDzFWubWbpZmz2gosF8MiXpv7rKXLF+VDk2GVDF2t0iuomBBqSL1AME3bLu9hfvB9RoECYG08xQSm61MAHIcPuwcs3UQ7LEuohJIAHIbig7HnYH07QY0WJijUKWm43zzEi/QhxjP0eKK1Al2Y0i5HMbmwBs3SwvGvN4gk+IAklacEpPNbYtcWO9nEROrBAPiJOQKUXCtw9Vr2w8CWtmcdci+n1BL1JZGXraoEZ8wULm/pB9GsFIIKCMebLdi5PsYEpMyYpjS5Fyemz0u/S5gM+WXUlgohmsxBL4A3yWipFtDOo07HMsjrULA9ArcQrNIRSlPKCRekN7FJYQSXw1xzFGBUmrf0ZzttFpapIlpU7sSyZaXwGvbl6e0SWtEVWoD/JtwGY/AvaAkJJIU6gbsVYvdJASDaC6aYhRpUhUpKjnkAGLtUC56AdYbBRLWQE1DDlPmAfOAc7wtbHTM+Zo0VApGMYcbs2d/5eLLKQAAGPW77YHTaGNcg38OlIIBUCkvYsGGAO4s8ZX3acZniTFh35UJVcWLPa5zfrFX0nobXISxJJs7gjzZI75faO6fSOsPLUwYg9LADJuwswx8IuvTKASoiYlPQC56uwdvb3gknSzgWSl+wJLNk4sfXrGUFbF1AEqd2byks92cKF8Pb0iJ08msKCVFwfNURZme7d7jIB6QbV6FRAKQxOHO/K+zZsMPHOD6DwyVTCSSXYkFiS9gcAP8OsSTCndAtbNVLKDLQSSeZKhjNJHY/zMX0utmTEghLKU93IA9UnF/pGxqVJsE85Jdrt6D0ztiFUa4icRMlEICTTMVnJBxbb6e2mujbjsz5WrV5DNQCDspmtfGN7QWToplddcxQKbFsd39LNBxq5ZNQQpQDsxTT647nfa8I8T+0CZCRWCz2UBixNjvvtuYGkDUVyxjWql0Ehb0+ZifMMXTjMBlCVdSQpS2uLku7Ed/ja/WFZOulCWF0AO9xi7MG8rlz8YppNfLUVJJ8o8qdnPQDoX+MSdGckMz0ACoBYzYEb2cgdM3is5fIn+2RggrsSRl9vfuYNJ0alJVTkZLspi/vjb6QWZpEuAVFim6ib+12f0I/3W2axbEJktBzUD+FSCRYA2Dg/wRJU9BSVFKyoAhlMHDPZwNicxZZSldKVJerqoN0tj2L7wvLUquliaywbaxfGOl4N8GGqdB5WscESw5ZgW7m5YXP83jktcxCB4h8RV3az9AzWIHfeFFJ8NVKgnNKSQAtn7HlZrGGFIJASKkqS5ASehsCVWx+0NlYSRqBcEFKiHABO+xP4S9xvANQRzlBCpgboCA2VFug2vHNbUA6HLWbLWtfD3GTAtCgipcwKRtfKmwzW7/wvpGl/gJp9POKQUoUzWalv/VeJHZkxYLJXQnZKkFx63H0iRql0WET0+o4d4dA8SwJBLqJuP8lOD7wBcgpLuXdrgquegfp2jT+7FOWI3KgWHoDnEGlygx/OU2UlBD+wz+na8DezrTZg+NMDECzPgI9wDt37xfUcRnUOhAWbcpFxh7M5t+UGNXwqedRUUmxTMYCwFgKcPhu0KSZTJCRMsHABJKn/AMSL7nFoKKgXDuLLUiWVoZa1EUKAC03LVHfAYN0jTK0pSVKG3+2bGfS0Z8ldZStYCF4LIv1FyXYP1G8JcZmEnw0OQBzFQ5S5x1JvtALejSl6lExJUWl3Z7Wtj+GOokpKSlJSS9lEBJ3tZnd2eMzTLpSADZ2DD5NB0qVTWtQSgFmwXO9toIyfDJcFtVoFeGpCaHPmUty2zDqMfGPPpQtCgKq5jEBgUuLEkkgv2LjG8en0WoSAUgg7VKZz6co+sMsSrlIduUMRcewv2OWJ2MNJ6CUFI8/P1KiWUlgHBexZg3MM9X/4ifdkqSEpSpKBY0h0qd2UelnvbOxEemlaAAf3UpV23BO1hCSkIUSEmkg/hJBxzWHrEo0qQOBlzuGJLpVLUum7nsGuLB292EElBTKU6qs+Q1Fy9mB27RpytH4YJSlIUr1Kj0Lqs9zgB4YrAKQogKyUi56OKhfPrDgSihHwPKPO/wCEkuPb49IJJ5gUkUi5IATZ8N0FsesGlgMReoGyjYjpuQ3tFZerQlXMMpsUizvf/u9YnQ0haehwEUlxY8xB7WUbhyI4jSpSVZD7Mej+Ybdu+IqeIrqVdy/KWAp9Q9+mdod0OqVMWRWCUjIDJDkOMXUP53rJUzH4nqlS/MQJYDgi7jdw1umIDM1PiEEBQewcKpOW8wYfttePSzNLSFcpqBy9VsgsSwb26xzVIUpNyAehvc7jYHF3OPWMN29i/Hf0wNMCkgro5s2YkgPuMY6+kOTOIJwUVl2cAkfTrvs8Ka/h4rcLS4DXU5fZm5Q5DNmFdFwmZU81cxJCizO+HDliAAB1HrC02tGKktIfQtK0FrJyyBns4Tyg3+sIr0soApCSoBRpUS/UtzBmvhsxeZowFlCELAV8+Y+UOwBDZv8AGH+GplJBlqS5bJYXza5ADw46Gr5MfU6MT6Uk0oP5Q9wGIIHbpD3/ANuyJQcEKI5uY9sNja+9toIdWKWcVXuTUMNblAL+jvGbquLUAupIHQORuzWud72heg/GO2aM5TJDcgJLMR0YXIx0fvCE8hJcVEqIfc9yHxnFoU18/wAUIpYgWqT0LggOLgPDkrSmlluDkM1y1u/ygvoMm+BWVw9c5ljlUNyWfbDEPYQPVpKEBmAAuXwWJ2ser98QxrJy0gIJcbvZt8dItoElQF3RsXB7bj2eK90jOk6XJg8JKpgKVTKFJYpJTcMFUu+ASX9jeFNLpJiXCyAqpw6gQX3T0ePR8QlkqLJCRTQFC6hd7N+F2OTn3hjSyA9Sk1BwA3mFgHJMNmMN0ZXBVzEpAmoqqHMygFOkgsHtgNDEzXFKbJKlJ6p7Z2zjpF5kksoOVJKnSSkOzWB6m5uO3SFlaSyWqvYEhV8D1f26w49G0q1EYVxVJupQB3BSoH35T9YkZCp6gWMtam3Y3+UdjOD/AJ/4c82e+/qiuoVzYD9n2YDZiB+sFm8SVRUEM7OlLEg7eo6m/tGXppMwS+Y5DX+RFy4+PtBhMOHbvnG43B7xpxR6U2aOllalSVKVSFKwDsPnf3hiToAQVTiDlyH29cesL6eaQj/rXfBbpZiolvcQ3p0svmUSC1lG75sBZoxs61EqrTJUHfPlSkEO2AX3MIarhkwty3pJNJdO1huOjNtDGonFUwKSCQOU81gNyBurbOHgmpnEKLBydgbFx0327w1ZhqLEZfClpHIHU/4nSDbc3Ye0NytKqlVdLlwSByu/lv7bbe0WTMChQ4BVkMq3RntDMuXQ6UvzXYOB8Rh/XrDVGkkTSaEISCUmXy3TYnJdqP0+EJayUp1JCuWzWuDY5JDbZcWD5svxVZc1TJkp8OkMSAVGn8xZ8ZgXCdK1QK1rfYpFh1II5gQ5fEKTL+KNmXqFrTygBQINILk7gObAmAa2dLSzopWU35uZOCwIcenvCmvmpCFTkLSogWKSbP1CS1wDt+kKypAmpRNUumosEkF7k23bb4ekZboxKXw19RquflVyhLm/0YdoUImqHLMpAySL2vdTY3e2MdWdLoAhQumyWD3L9f8Aj94FOnJKiCoABspIc3dnazb+sWVGmuxc0oPnqJD3y43BAvba7wKVMC+ZLgi1Ra+DdsHFmMNzEppUaEEpFjZrhmJLke7wrJkJejcJJJd+UOxJNgzjLYjonZihOXw411+IVKBdmGXKt2uSTfvGlxVdkrSkCzEhI+De5EcQkPS9RDuWW3Rr4uHYdbRxLJUCJVJJHM5+b43F4GrJKtGaNepgllFIIybXLAOljvgmG0CokrTnqCXDWKctbrBVSRNc/wCVlJUHDnzANTa5ga5Cgo1LSoeUpLjOMWB9IMA45EUqFRTQaAdv/cSPW8aOiBNYCq6TkgOnsAkACxbGN4AtVIUyGFLeZfsoPfqff1hNctQ5q1Ofy2BB2Ny+97ekXCJaOTJikrdaqDcOFLCi7fls18Mb3eL0LUSQAVBIc1m4yDf1tbeE9Xw2aUlQLh/LZiCC7EYG23vAJsqYpTuCrBTkj5+nwgdmJNhC6WFC1E4tbq17fGB+EgrApNSjZw3Trtj0h7RTly0OshSc2Jt6gb43EM1y1usPfyqCS+Dgpu+cxVemaSX0ykyig8rAJBLj6fLt7xbW6lYJpUsEjzAfLfeG18BCkMFq5nJN2d3DPkbdoT02hRKauYpSsAMDcuBvf+dYKfwGn8BaCUpRKjMchmcF3uQHDWNkkkHaD6nVVJYuU3YPzMGF/U7iAztWlSiXCGSAUkACq4LB7fMC3eO6SSFFJqDbZcvdx84saZmq4Dy0BgEpwLN09/8AdodnS5ZRSVK5sm2Bno9r9bGNSXppJTWybWAODbIYs5t3eMDiJlygV85Kn5uZgB1OH7Q0dcMdlZ0uWUhqTSeXIDP+JvxfGLTNWpKGCQ9Li93uAMBi0ZKZld0kFtunr0+MWGpU5ezFi7B+/wAPWBW9nKLvY1/WPzzky1bpZNu11j6RIotJJcacqBwaCX9xmJHSl0J7MS0hIsHc4AIcu7n9fnGZLkqC0FQJB2AcZBYkBQB7Rp6jUhIAuXAYcpBdgH2FyMxZXDlTAklQlkbAFxe9LEbgeu/SM8nahaclMyaFsU+tTBrXsztbbEaK5oQ5P6HA62i8tgKXsO+bNja/SAz56VN2I2D9bPFQ3QKVMKgooBqykscly9rHaAyjNTUZqEv2JImdMi20MjVFIuipiPygkEjbDD1gUuYpUwppKEgOZgd3dqG9fpBVFdgJGrflJSFkC/KXLOpQSQKQDh3sIk+cJYCZZJWSCVKJUVFwCTsTT1tgARbXaBQLlFaDlaV1U3DEghRGSbYaCaHT8rIWFAdWKg2Qq/sxaFE7+iGr0PiKdnSq6vMXLi6SS6bgC3xhlOlWCl5gSCQCkl0hn8rhxb6XeHJwWHmNZ2pSylFg+xs18H4wkdcu5UlrMKwXvsBghjdu3SEzYXU8MRMRSqSDbmmOUbubWJ2+MZOnCZayRlILAuyT3vlmv2icQ4mT/bSVlVJtLxjYNc/OJI0hrSu42qOeZrENYln9/WB70zEnvQ/L1SpiSwSS4fZxbcvVb0hSatZIJG2VAdri+I0p2rWkAeIAWe4tbrfO3eO6SWqYQpCQR+J3p3BAOPcHaJxRp20Y+mlKJutCX8ouX6ObWsfpGgqrwx4aqhauoUtlwAbdrdoZ1SaFlLCpTOkBx6h7H06iOSUPMAS8oHchg+7dXc/O8KijKVGWqXOrZYSpBGAXvZ6qd2N/WNMzjSUJQpwOVKSAC24Uo2bF/aGp/D9MC0ya6wanJZj1LNkMM3xeJImAr8wyz1OGfOAb3DdN4lQpdhdNpUqSCopSogDJdwLBzZVt+3aPMamYZMwievxCSABSmzkN3f0tePWTZ4lqAUVFJsWS47G12faK6ZVdRTLUm+C4BclyKrGGzTWtHltNPCiQQksSMsm2AXIcZ6XEa+j0oUlKqQAHytj0tt84aVpQAoSyrxFKBWUne7uAP0D9YklDhaalWySfRPMk4Fi2d3IMSMqLXIFUtCkk3mAOzKJAbDl87WgWp05ei7BzVkgBrCoddt9slmeHLcksSkhnDADqW+OL+sAmTpbNUVBKhy+VSA1qR0t/q8Oka0ZeuUhDKJ6HZt8Ah/p/rN13GwUihQSk2G9JuMHp+kexMiTOAqTKmEADmSHSWyTv8Iz5vAJKJgmCTKDNy0F3NnDDDkO3R4zimYcW+DzvD9WXpJqT0O247wypQBBFKg+KCwDuWDgn4w5/SWdfhSwsnygqoAa+QA9tg3a0BRogeVKUtuEqcpcAgsoe9sjeBQa4BJpGbrECqYp7hmDZ7YEV0aikBSClgq5DWv7lILm/eHZWhVU02xU7Eggctxd2cj6Yimn0SFIWiaAoAkcpIDH8QbJftvDjfJKNsNLmKISQoFJLggOCbD0MGmylNYoAU9jUL7g+v+oztHoxQDLAqHkJuoC9SVEXf1EMFAUWWtVyxssHrsWO497G8Eo9DdAZYSgAeGQQSrkS4DgCxGcPlxABq0LBqlKKCS6lWBYNl7Oe8N6ySjlQhdJDMouxa53Cr3c/KHJjgFImFZCXdANxlTDJHx+MaVI0kIaeVKCQEplkDHMP/nEhuXwKWoBQCyDdw7X9cRyEzT6OypcwTiVIUgIACVMC4Ysx2DnbYDGI3dNrkrIFxYOx5Sbu37doBLXTypsH3Ng9yRCnEtamSxQ6zsBdOB09PnGbNt0O6rVpU4ANnuSxa9w23rC6QslgyAAD+K9w4H5bD4n1jPE2ZSSU0FRdrOHv8Wg2hkrNrMU4INQvckY9iIkZs0JerLf3Bf8AxIwzOH77fOCqlylguA1u4IvkdfpCOk1EtNJUsF/8sO6j/wCI6HEGVOlLIIJydiMb++MRM1Y6hCJYpkgJAFgxA79Wvv3g0mWFA1tUcuAk2u7jMed1XGkpU1yKssGH0MO6DXOhJUhTks4V9SO8XJKaZpTk4AVSVCxcEt/jv2zsDF5fDlFPODOBwVAEp+sLy9chOUnFmLkN6XfFnIxB9HxYhwSd2BSQzfXeKy0X02kQARZlNyqbra4D9N4unQBJUi6pZFkm4FmtbqCb9YzdZrZiiKaSSX5QXsbY9Ic0a0UUrmEqwexY/mDfwRXskdMiVLVzpJAHlv7EMXq7xaYjmCWNKzcykj/+y7nAvBZVMvMwOx8xDNu12G2wik3iNChayhckEfA7eoeEaFeLSvBApUvmOSkKbA2Y79YzFcaUkmsU3AApzi4d2sRvvtGz/WpRQvlW6SfKAXpJDgvjsb3jBVJSVgqS6FK5QwZy6t8HLuIaMv8AgTC5S1GgKdRN1Bgo7i5YvbDnrGpoeDGUEzFJUoD2I7Mb/NrQeXpZdCRLkyyCBWlDDfBUCfg7Wj0enlCXKpAYXszMFXbl2Ds8DJQ3bMMrJSVJK0geVnf2CjubX+UEXq1gBKirmH4SX5XwQWve1ndrRoaaaE2q7WNuvTJDQtp9GfLLQEpqJUAd74frbEFmwWikMakuFDdyQxBy+Lvi1xHZ810mqZezoCrMWcjcCOp0/hrEwDw3sRcvuxva+4y8KzNSmslncWBZ/wDtsD6xBwD1/EHCUFChLIAUqsim9wGuflC2h4Yi9AUwHnWXcE3TVmz7tD8sApuUp5sTGYnL3c9oFqNRTKYITUAbIuD0bZQZniozV7Cfd5aJa0hYQs3SbOCzC2+whWfr60hJLpFlNgk7f4ge/vGPqeHzl0q5lCl8uHGEgpw21to9Hwrhv9tOXckO6X9Q1/WGmG7pFEaytYFICLPZJDhr4wQ27iOonICVSghgB5g5YByCWLu/e/WGDKMsUiWWJwouO7EP1we0ZmgmyrhwQgsUDmpvyg1B3e79XhNE12nZPMULcO4YctI8ouXyf1hbg3DZipgm+IhUsWASM91dci20C12qqmy0hw29SUgDNPcFsgNDvEOKrSkJlhuW1T3s7gjO9ms3SK6MugPGeGFagUHnvzOAQAA7gN2jImSpqQQ4UGcELxbKf8h+m8M6fWLKyp3Km5CX5b4b/mFJ+qSZnhoWEOmxdkJNwQUM4t3AvEjNp7LcHnJm2WKV2chnP/7EUggkvcPDitMUpTyEAPdK2SxYunqxDs1oHK0yZlCjL/utcBTpdJtdiHyMg3Y7Q0nxRMAoZLsBYrwTUHsTfv8AKKSV6FLsL97Oyj8BEgZ1SEkpCVgAkMmWpQzsQ4bttjaORmjraG58nwk2mtbqH9b/AEEYalhSlKIuL25XH6Y6nMG45qUsKyJagxflwLsXsD+secn/AGoKllEtNLEerUuSGN1MWbrGoxs4NWz1UrTrmJFSlBxckg7FsFlX2tnMbfCkIlp51knBCiGDfl+fwjyMiebJ52SATSoskJPlO74drd8xrIneIoKEwoNLschi/q2QSLEZER00nQFXEEmb4aU0JCjzJyQa7O3LgH2IiHTClRYkB+YnIJylz8zDJ4MgrKk+Z3NyAXYWqxbYe8LTdCtFgVCwdAIILHzWJI33A9WgZlrWzL0moQrDurKTgG7Zs7b92je02mCkOgJWQzMemwNj7P7Rg6mXLcBYpe6QAC5qIJCcHDVX9Yela0GUtaEKBluklAS6BZRcXxm3e4hxvgzGkA4zMMs8xEm7HmJzgks4ZXW31hrhHFRSkKImKU4JSXyXdxdi/eMufqxqpJ8WWo0/iCb9ApD+XezkBoHpODNMARUlBT2LrCi5ITZPIch8+rzijSq7PbyJ4FILHLKANg2/aB6papgC5SwCHBcFyQbvSbZO2WjO0UsFbkzErAYYKCGIsxcHu8ZsvVTFcnilK63ApaoX5WI5rO+4JEYcq5GU65PRyZikoeYlBObpNIB3LgEK7CLzePkpZSBSWb8oJUwDn62zvGXpeJhYqUlwnlULvUD5gGZvbaGpEuTSxlppJuXLqF3Bfo+DaGLJO+DU0egkzJZWlAlKIFSUHdj5gegdrtAU6EpoIAXSLqSxVc2UE2drmwwN4y9bqUy1VJ2Dhkk5skWNttu+0BVxVKXHikE7BRBL9P26QjkkbCZKipSWJIFy17BwA7dWdsJHWFTxlYRNrDkKZAJ5qGY3AAz9cxXQ69JYzWoSl0qUXJf8pd89rt2hbV6qTOWEGohTYANn5iSz9ThjeInLRscIMpZ8Wh2s9yoHrdWO8O6+bMqHhhBQU5NTm4IwY83P+z9SkAKSUITcIJBLuwIztkhrQ1O1agTSvnlgK8MknKSABZrh+of1iYrRpaiQuYRUCQB5b2u4PUsQDjftBpuiAAmBJbo5cWa4f5tGGj7TlRSJoAKFAhg3Z79/9Q3xH7QVApBCSrB3UM5OBf6xIlJMMrWSCnnmE03cIYBT2Lizd8d4FLmJWhwokk8qieUFxswe/W8ZqdcEhlqGSyA3QlxjOMb56jm8VKA6GuHU4DOXURaxYloqom6PTaaQpKSm1ZDjISb/AONnbod/jmr+06UzPBKUCkllVK2LWf0bMZMnjilFIQEk+Vr8r2Jffb3McRpFLUVKQpKXOQ6Tg+YC2DnrDVmcrqh+ZPlkGYtQCFO5OAxsR0L2EJa5JJYmyks7PtZ3BB3+HxDLVWsoURvY5AIPKALEfK3wzfuqgUpQQqUC9CQDbG+GIsxSzwomzURw3w0BVSg7XqDE3uUkMfRhDEqclwmcVUjy8wwQ29jgxmqVWlVCrJJcgEAncFNn3F79OsIa6c6QklRSvBAFnvU+1hnMHJhmlNXLXNPhglg1ZTZXWncWOdnyYFr+CyWqlu4ySo3BJcuosGJx+0U0um8NKdwAQASQUiwuahYDJOM9405+oWFVIAppewuHYj1Tc941xwNJoBptTTbmWUgMoKFQ7EksRB5NS1FYmAs5VzkKTiyhgB729t4zNTrkmn+0gzEjADBYbLAtbDHOYal6pC0pqT4ZuwQQC3loIUxe7sM4EGyXRoStOtYdJqGAQtLFuWzg9IkKL05BzJPdmf2KsxIjWzE1vDV6krCl0y3DEsKiBfvc/IRl6fgcuVNZZUEVAA3BVYKsduYC49o1glZqSkJup1Cogpt5lHo3rgRop0hmyVJB8QfnKeV7sUAnnbrYQ20jmtneHrKFEIcJcFWCOZxSW7MfeDStKJpOApi9LvszgsctcPGJoOHzRNUpKqkMxspwGItSbs/rHo9PIQpxfBBJ2A/Dl0nJHrAy/qASNeZaRLWEixNXlrZypRHWz26/BnScZSVeZJL+V2Ngb9xkR43S8RSmmTNL02Qthygjyqvf2wxj0ekUyAUI5c8oGACHvk+0ElTFTdmydInUJJmgpUGYpe74wXIxY2Fi1ozdNoVy6wUEBRdakqNOC5A/C9QufymKcN0akrXMM8kLASAGBASQeZz3b32tGzwyfLqKQorKVEPjO2ws+OkX+zWmzyvEtEhiUqST0JB9GGH6Hv8AAcziQQsGpJEwA0lwpNmyC4BJJLA7x6fiejlGpDJABC1BRIsDdQUL2jzP2n4fQpE0JNuVwXSC4Yi9ul82jUegarZoamajwytVaq7BLgsX5QCwcPuflHm5nEUJmFYFwfKVvipiAQxuw6ZztlHVKIKCpXe5HW/R7N7QPT1TVhCSLFgCwACgxqUeoO8afitHKby4PZaTiiJrgCYlLOlTgXDWUQQ7F+ovtCc3jQSVGpggtu3VwMvT3bEZ2g04BEs1WNKakgFD1KLlJvtYkG20bOg0cpUtfjFNlEAlLFwA2BZJv/zHNQxKMZVQJOsmTi4JKRYEFjYnYi9nhzQyQsKUtNIcgKVks6b+jEX6xbgGnKXSCgCzHzA7JcEAd/boY2k8HBcq5iDVyvkB+vUN8HeF6ZuMHyea1/CrIVInOFKakkAXtYG6bw/pipH9spopDsDe25sQR72ftD2k0xRNKigVKBClYZg6A1LhN39o1pmqQG/6ZLWqBcpLAmr0L49WikzpggGkSP8AqS6gvcn8QdwHO27YDwnruYXKqit2yB1AYvud4ZnajxAvwFMwKavwvy3O5DBmzcwGZ4hSlZUCAliUur0qBAVTm7+94ybe9GbxLhIIqQnxUEjmDlw73Y2YmCrlUyxUwUAwJqJZ2LKHdj8I0tKhaWamYlV1XIwNncEPsemeluL66WtNYBCkB1JSQ7ZJA3aDjgxgo7MJMmVPVLSCChIIsSLY+Vt4eVpgHSoKpQ15bc1yq4I9L3zFlL0wlpV5VnmBSk7ndQ9nv0gHENWkgoJoJGTkA9C+5I3vDkGUfp3ReApRpK+tKwoFmL+YMo9gdo15yleHSHUgEOLOQMvS30wPh5LhXDKFOZiV3BCgRb8Js9jSDl/1jUlTFhakmY5SwYNuLEjve75ikuij+StApyVJKiHVScGygCQ6eqgct27QqjUEzEguhKixAa3/AA7t2EMcQ1BSp3sUkpNxcXYt1x2+MebUupyxKexc98RlO1s4ylo2JiTSpUtSlJUFJcAOz9LbjPU7tDGlMnw0pNCy9jTZRIFZCR3/AI8A4ayZZATUs3HRO7Hu+28ThemmoCyocuzXbq5yfjaOkeDcXo1JGiTLFNKSkJqHmLF3/FsOnaOJ4iykJEtrYALWIFSWUOW7FhCy9apmcKXSXYlyLEMG7dYRVqVrWlNYlLKKEKW5lg/iDtZdgWLPjaE3aQ0JqFqW4AAPLyuBZuUnZusKoWQh5RrSCykqAIaxBBHMmm+x+UMHRTEECdMTuBSlVCnYN1QfV89omk0ySspqAW2Kh0PMwAcG9/rDZnYyjiZADkG26CT2uksbRIy52pXLUUMqxP4VndxcJYx2CgyZOIacrqqUyfyCwV+EGYq5UAzUt3vDn2fUZSOeYCxIRLCSwdyQTj8R2AESJFZpcmhL4hyhKk0m5YdD12ViPPcY1YRKJTUSrJCiAlwwCcG1r7xIkZX9RzlJmRqNYiYAs2KfMsi6g23S9tuvWPWfYviUsoakkksCslR5jbJsLCwxEiR1a0Xjf5Gp/TkzLpflWQzkECtTs1nApvkt6vTRoCSSRSkKpKskl7OzM5a46+piRI5nVpWaeolgUvapLOM4J3t8oQnJlhKnUS+QEgY5ifXMSJAaZkzPs5K1lT+IhSQwUSkhVnJ23O4HvGZpOD6jTqI5AgqLlLFWMczdhYtfo8SJGlJrRnBLaGE6RaJlSUhSAT5TTdmuLOW3+EF17U+LNYEpFgm5TVY25Sdr+vaJEjS5L4N8J8Nf91GFdmLpUzgY3HT6xpaXUEiiaag6g4dLtY2GGv8AKJEgfLFANbqipDvQEgkKWVKObktc2+phTT8Wlh0CYSQoDBLOm4uBZ+jRIkEVYMKZbLK7OWCwHCS7glvKT6jYX3g+k40glfhKNKXSXS1WRgZ6X/LEiRVZRlQsqoBS0EUEqBSpyguwxkDPq8ZKNP4oSTLpU5qCFUjD7dLRIkYek2c/I9WbQZIcgJd3YMD+JiHOcu/r2VmKIQVKFcs2uRUhKgQHsH9j8YkSMwMw2mB0eqTLHLSUpBcKCvY29Okc1fE0rpUlKSxpDvlwwDi0ciRppFdcFdXqwqlgQQohiXY9o5J0AKmlkJIBIYbuz5EdiRzxp2NXyXMvm8MAy1Ei4USD2OCxt8vSKatcyUh6iyVMou5J7Yb+ZiRI6x5Nx0TQ6kTAoEFxa2xZ82fOYAZfhgKmUlIHdwQbFI63Px+HYkbrdGXtjM1pyG8SzuCxcdQ5Dh8uN/V4XElSZnNzKCSxJ5mANQcZHu945EjLJhlcZWNvg37RIkSOVmPZI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://pulitzercenter.org/sites/default/files/styles/overlay/public/-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046" y="4038600"/>
            <a:ext cx="3469554" cy="23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6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7018"/>
            <a:ext cx="5243423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58800" algn="l"/>
                <a:tab pos="6115050" algn="r"/>
              </a:tabLst>
            </a:pPr>
            <a:r>
              <a:rPr lang="en-US" b="1" u="sng" dirty="0" smtClean="0">
                <a:solidFill>
                  <a:srgbClr val="002060"/>
                </a:solidFill>
              </a:rPr>
              <a:t>B. Conversion </a:t>
            </a:r>
            <a:r>
              <a:rPr lang="en-US" b="1" u="sng" dirty="0">
                <a:solidFill>
                  <a:srgbClr val="002060"/>
                </a:solidFill>
              </a:rPr>
              <a:t>forest to settlement and farmland</a:t>
            </a:r>
          </a:p>
        </p:txBody>
      </p:sp>
      <p:sp>
        <p:nvSpPr>
          <p:cNvPr id="3" name="Rectangle 2"/>
          <p:cNvSpPr/>
          <p:nvPr/>
        </p:nvSpPr>
        <p:spPr>
          <a:xfrm>
            <a:off x="591430" y="1292609"/>
            <a:ext cx="79611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SLC </a:t>
            </a:r>
            <a:r>
              <a:rPr lang="en-US" dirty="0"/>
              <a:t>are a mechanism to grant state private land to poor landless families for </a:t>
            </a:r>
            <a:r>
              <a:rPr lang="en-US" dirty="0" smtClean="0"/>
              <a:t>SLC </a:t>
            </a:r>
            <a:r>
              <a:rPr lang="en-US" dirty="0"/>
              <a:t>for residential use and/or family </a:t>
            </a:r>
            <a:r>
              <a:rPr lang="en-US" dirty="0" smtClean="0"/>
              <a:t>farming.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Regulated </a:t>
            </a:r>
            <a:r>
              <a:rPr lang="en-US" dirty="0"/>
              <a:t>by the Sub-Decree on Social Land Concessions.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(</a:t>
            </a:r>
            <a:r>
              <a:rPr lang="en-US" dirty="0"/>
              <a:t>1) Local Social Land Concession Programs, </a:t>
            </a:r>
            <a:endParaRPr lang="en-US" dirty="0" smtClean="0"/>
          </a:p>
          <a:p>
            <a:r>
              <a:rPr lang="en-US" dirty="0" smtClean="0"/>
              <a:t>      (</a:t>
            </a:r>
            <a:r>
              <a:rPr lang="en-US" dirty="0"/>
              <a:t>2) National Social Land </a:t>
            </a:r>
            <a:r>
              <a:rPr lang="en-US" dirty="0" smtClean="0"/>
              <a:t>Concession </a:t>
            </a:r>
            <a:r>
              <a:rPr lang="en-US" dirty="0"/>
              <a:t>Programs</a:t>
            </a:r>
            <a:r>
              <a:rPr lang="en-US" dirty="0" smtClean="0"/>
              <a:t>,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6472375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(MLMUPC </a:t>
            </a:r>
            <a:r>
              <a:rPr lang="en-US" sz="1400" dirty="0"/>
              <a:t>-Jan,2014).</a:t>
            </a:r>
          </a:p>
          <a:p>
            <a:endParaRPr lang="en-US" sz="1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Chart 5"/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04923"/>
            <a:ext cx="5172857" cy="36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2" name="Picture 2" descr="http://cdn.c.photoshelter.com/img-get/I0000cSDAncGYcWY/s/750/600/cambodia2012jeffrey-12C-18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6" r="18078"/>
          <a:stretch/>
        </p:blipFill>
        <p:spPr bwMode="auto">
          <a:xfrm>
            <a:off x="891658" y="3390222"/>
            <a:ext cx="2918342" cy="30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9600" y="699787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Social Land Concession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1410</TotalTime>
  <Words>2521</Words>
  <Application>Microsoft Office PowerPoint</Application>
  <PresentationFormat>On-screen Show (4:3)</PresentationFormat>
  <Paragraphs>342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Batang</vt:lpstr>
      <vt:lpstr>SimSun</vt:lpstr>
      <vt:lpstr>Arial</vt:lpstr>
      <vt:lpstr>Calibri</vt:lpstr>
      <vt:lpstr>DaunPenh</vt:lpstr>
      <vt:lpstr>Times New Roman</vt:lpstr>
      <vt:lpstr>Wingdings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CHHUN DELUX</dc:creator>
  <cp:lastModifiedBy>User</cp:lastModifiedBy>
  <cp:revision>259</cp:revision>
  <dcterms:created xsi:type="dcterms:W3CDTF">2015-01-19T06:15:31Z</dcterms:created>
  <dcterms:modified xsi:type="dcterms:W3CDTF">2015-09-03T02:09:29Z</dcterms:modified>
</cp:coreProperties>
</file>