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5" r:id="rId3"/>
    <p:sldId id="272" r:id="rId4"/>
    <p:sldId id="273" r:id="rId5"/>
    <p:sldId id="274" r:id="rId6"/>
    <p:sldId id="276" r:id="rId7"/>
    <p:sldId id="275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25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B01C2D-F2FB-467E-B3A4-D32C2786F360}">
          <p14:sldIdLst>
            <p14:sldId id="256"/>
            <p14:sldId id="265"/>
            <p14:sldId id="272"/>
            <p14:sldId id="273"/>
            <p14:sldId id="274"/>
            <p14:sldId id="276"/>
            <p14:sldId id="275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25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BC80"/>
    <a:srgbClr val="1C58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0104" autoAdjust="0"/>
  </p:normalViewPr>
  <p:slideViewPr>
    <p:cSldViewPr showGuides="1">
      <p:cViewPr varScale="1">
        <p:scale>
          <a:sx n="74" d="100"/>
          <a:sy n="74" d="100"/>
        </p:scale>
        <p:origin x="-11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E:\Romain%20Joya\DATA(D)\GERES%20CAMBODIA\GERES\BACKUPS\FloWood_10Feb2015\1_Under%20development\1_BU_analysis\0_Big%20picture\esankeys\RJA_esankeys_FLOWOOD_v5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2\dev\1_MNE\1_Ongoing_projects\PROG_FloWood\1_Under%20development\5_Personal%20work%20spaces\FRY\2014-08_FRY_Main%20fuel%20data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Gsvr\dev\1_MNE\1_Ongoing_projects\MNE_FAO\1_Under_development\3_Spatial_Supply_Demand_Integration\Output\Deficit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Gsvr\dev\1_MNE\1_Ongoing_projects\MNE_FAO\1_Under_development\7_Strategic_Plan\Example%20of%20strategy%20plann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Total final energy consumption in Cambodia, in 2012 </a:t>
            </a:r>
          </a:p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(Source: IEA)</a:t>
            </a:r>
          </a:p>
        </c:rich>
      </c:tx>
      <c:layout>
        <c:manualLayout>
          <c:xMode val="edge"/>
          <c:yMode val="edge"/>
          <c:x val="0.21738879587064988"/>
          <c:y val="8.307039683573078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6172286866566028"/>
          <c:y val="0.15323008949557043"/>
          <c:w val="0.44205320144365728"/>
          <c:h val="0.7379658130140448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3EE8A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1C584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D8BC8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107761634552313"/>
                  <c:y val="2.783904559860304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'Summary tables'!$B$107:$D$107</c:f>
              <c:strCache>
                <c:ptCount val="3"/>
                <c:pt idx="0">
                  <c:v>Oil products</c:v>
                </c:pt>
                <c:pt idx="1">
                  <c:v>Biomass energy</c:v>
                </c:pt>
                <c:pt idx="2">
                  <c:v>Electricity</c:v>
                </c:pt>
              </c:strCache>
            </c:strRef>
          </c:cat>
          <c:val>
            <c:numRef>
              <c:f>'Summary tables'!$B$112:$D$112</c:f>
              <c:numCache>
                <c:formatCode>_-* #,##0\ _€_-;\-* #,##0\ _€_-;_-* \-??\ _€_-;_-@_-</c:formatCode>
                <c:ptCount val="3"/>
                <c:pt idx="0">
                  <c:v>48022.596000000005</c:v>
                </c:pt>
                <c:pt idx="1">
                  <c:v>139169.23200000002</c:v>
                </c:pt>
                <c:pt idx="2">
                  <c:v>10885.68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7"/>
        <c:holeSize val="68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403806459522696"/>
          <c:y val="0.82294520442846875"/>
          <c:w val="0.60743411765089461"/>
          <c:h val="9.6321563335582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Final biomass energy consumption in Cambodia, in 2013</a:t>
            </a:r>
          </a:p>
          <a:p>
            <a:pPr algn="ctr" rtl="0"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(The FloWood project, GERES 2014)</a:t>
            </a:r>
          </a:p>
        </c:rich>
      </c:tx>
      <c:layout>
        <c:manualLayout>
          <c:xMode val="edge"/>
          <c:yMode val="edge"/>
          <c:x val="7.5309523809523812E-2"/>
          <c:y val="8.064516129032257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81165643197739"/>
          <c:y val="0.29161396156125646"/>
          <c:w val="0.39355080614923132"/>
          <c:h val="0.4443315553297773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D8BC8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1C584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6E5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3EE8A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1202001188999812E-2"/>
                  <c:y val="1.529583591944023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75.5%</a:t>
                    </a:r>
                    <a:endParaRPr lang="en-US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0330997985680342"/>
                  <c:y val="8.437213831411406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1C5840"/>
                        </a:solidFill>
                      </a:rPr>
                      <a:t>7.5%</a:t>
                    </a:r>
                    <a:endParaRPr lang="en-US" b="1" dirty="0">
                      <a:solidFill>
                        <a:srgbClr val="1C5840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2813099471450843E-2"/>
                  <c:y val="-0.10489366186374649"/>
                </c:manualLayout>
              </c:layout>
              <c:tx>
                <c:rich>
                  <a:bodyPr/>
                  <a:lstStyle/>
                  <a:p>
                    <a:fld id="{A55D72C1-BDB4-4C11-9406-8507B5F7EE41}" type="PERCENTAGE">
                      <a:rPr lang="en-US" b="1" dirty="0">
                        <a:solidFill>
                          <a:srgbClr val="002060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4027804536010827"/>
                  <c:y val="-1.39894443950795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16.5%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'Summary tables'!$B$21:$G$21</c:f>
              <c:strCache>
                <c:ptCount val="5"/>
                <c:pt idx="0">
                  <c:v>Firewood</c:v>
                </c:pt>
                <c:pt idx="1">
                  <c:v>Rice husk</c:v>
                </c:pt>
                <c:pt idx="2">
                  <c:v>Sawdust</c:v>
                </c:pt>
                <c:pt idx="3">
                  <c:v>Leaves</c:v>
                </c:pt>
                <c:pt idx="4">
                  <c:v>Charcoal</c:v>
                </c:pt>
              </c:strCache>
              <c:extLst/>
            </c:strRef>
          </c:cat>
          <c:val>
            <c:numRef>
              <c:f>'Summary tables'!$B$33:$G$33</c:f>
              <c:numCache>
                <c:formatCode>_-* #,##0\ _€_-;\-* #,##0\ _€_-;_-* \-??\ _€_-;_-@_-</c:formatCode>
                <c:ptCount val="5"/>
                <c:pt idx="0">
                  <c:v>44131.287395402811</c:v>
                </c:pt>
                <c:pt idx="1">
                  <c:v>4403.5466008474796</c:v>
                </c:pt>
                <c:pt idx="2">
                  <c:v>228.09942280779541</c:v>
                </c:pt>
                <c:pt idx="3">
                  <c:v>78.753093228625701</c:v>
                </c:pt>
                <c:pt idx="4">
                  <c:v>9618.6002895599104</c:v>
                </c:pt>
              </c:numCache>
              <c:extLst/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28571428571428"/>
          <c:y val="0.78536343239353146"/>
          <c:w val="0.72142857142857131"/>
          <c:h val="0.112486029972059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percentStacked"/>
        <c:varyColors val="0"/>
        <c:ser>
          <c:idx val="0"/>
          <c:order val="0"/>
          <c:tx>
            <c:v>Electricity</c:v>
          </c:tx>
          <c:spPr>
            <a:solidFill>
              <a:srgbClr val="3EE8A4"/>
            </a:solidFill>
          </c:spPr>
          <c:cat>
            <c:strLit>
              <c:ptCount val="3"/>
              <c:pt idx="0">
                <c:v>Poorest</c:v>
              </c:pt>
              <c:pt idx="1">
                <c:v>Poor</c:v>
              </c:pt>
              <c:pt idx="2">
                <c:v>Better off</c:v>
              </c:pt>
            </c:strLit>
          </c:cat>
          <c:val>
            <c:numRef>
              <c:f>'[2014-08_FRY_Main fuel data.xls]Main fuel'!$D$4:$F$4</c:f>
              <c:numCache>
                <c:formatCode>###0</c:formatCode>
                <c:ptCount val="3"/>
                <c:pt idx="0">
                  <c:v>0</c:v>
                </c:pt>
                <c:pt idx="1">
                  <c:v>18436</c:v>
                </c:pt>
                <c:pt idx="2">
                  <c:v>21747</c:v>
                </c:pt>
              </c:numCache>
            </c:numRef>
          </c:val>
        </c:ser>
        <c:ser>
          <c:idx val="1"/>
          <c:order val="1"/>
          <c:tx>
            <c:v>LPG</c:v>
          </c:tx>
          <c:spPr>
            <a:solidFill>
              <a:srgbClr val="FF6E51"/>
            </a:solidFill>
          </c:spPr>
          <c:cat>
            <c:strLit>
              <c:ptCount val="3"/>
              <c:pt idx="0">
                <c:v>Poorest</c:v>
              </c:pt>
              <c:pt idx="1">
                <c:v>Poor</c:v>
              </c:pt>
              <c:pt idx="2">
                <c:v>Better off</c:v>
              </c:pt>
            </c:strLit>
          </c:cat>
          <c:val>
            <c:numRef>
              <c:f>'[2014-08_FRY_Main fuel data.xls]Main fuel'!$D$6:$F$6</c:f>
              <c:numCache>
                <c:formatCode>###0</c:formatCode>
                <c:ptCount val="3"/>
                <c:pt idx="0">
                  <c:v>12420</c:v>
                </c:pt>
                <c:pt idx="1">
                  <c:v>241262</c:v>
                </c:pt>
                <c:pt idx="2">
                  <c:v>147883</c:v>
                </c:pt>
              </c:numCache>
            </c:numRef>
          </c:val>
        </c:ser>
        <c:ser>
          <c:idx val="2"/>
          <c:order val="2"/>
          <c:tx>
            <c:v>Charcoal</c:v>
          </c:tx>
          <c:spPr>
            <a:solidFill>
              <a:srgbClr val="1C5840"/>
            </a:solidFill>
          </c:spPr>
          <c:cat>
            <c:strLit>
              <c:ptCount val="3"/>
              <c:pt idx="0">
                <c:v>Poorest</c:v>
              </c:pt>
              <c:pt idx="1">
                <c:v>Poor</c:v>
              </c:pt>
              <c:pt idx="2">
                <c:v>Better off</c:v>
              </c:pt>
            </c:strLit>
          </c:cat>
          <c:val>
            <c:numRef>
              <c:f>'[2014-08_FRY_Main fuel data.xls]Main fuel'!$D$12:$F$12</c:f>
              <c:numCache>
                <c:formatCode>###0</c:formatCode>
                <c:ptCount val="3"/>
                <c:pt idx="0">
                  <c:v>71320</c:v>
                </c:pt>
                <c:pt idx="1">
                  <c:v>339507</c:v>
                </c:pt>
                <c:pt idx="2">
                  <c:v>134959</c:v>
                </c:pt>
              </c:numCache>
            </c:numRef>
          </c:val>
        </c:ser>
        <c:ser>
          <c:idx val="3"/>
          <c:order val="3"/>
          <c:tx>
            <c:v>Wood</c:v>
          </c:tx>
          <c:spPr>
            <a:solidFill>
              <a:srgbClr val="D8BC80"/>
            </a:solidFill>
          </c:spPr>
          <c:cat>
            <c:strLit>
              <c:ptCount val="3"/>
              <c:pt idx="0">
                <c:v>Poorest</c:v>
              </c:pt>
              <c:pt idx="1">
                <c:v>Poor</c:v>
              </c:pt>
              <c:pt idx="2">
                <c:v>Better off</c:v>
              </c:pt>
            </c:strLit>
          </c:cat>
          <c:val>
            <c:numRef>
              <c:f>'[2014-08_FRY_Main fuel data.xls]Main fuel'!$D$14:$F$14</c:f>
              <c:numCache>
                <c:formatCode>###0</c:formatCode>
                <c:ptCount val="3"/>
                <c:pt idx="0">
                  <c:v>278903</c:v>
                </c:pt>
                <c:pt idx="1">
                  <c:v>1447209</c:v>
                </c:pt>
                <c:pt idx="2">
                  <c:v>267171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8461312"/>
        <c:axId val="218462848"/>
      </c:areaChart>
      <c:catAx>
        <c:axId val="21846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462848"/>
        <c:crosses val="autoZero"/>
        <c:auto val="1"/>
        <c:lblAlgn val="ctr"/>
        <c:lblOffset val="100"/>
        <c:noMultiLvlLbl val="0"/>
      </c:catAx>
      <c:valAx>
        <c:axId val="2184628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8461312"/>
        <c:crosses val="autoZero"/>
        <c:crossBetween val="midCat"/>
      </c:valAx>
    </c:plotArea>
    <c:legend>
      <c:legendPos val="b"/>
      <c:layout/>
      <c:overlay val="0"/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400"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8946788742131"/>
          <c:y val="9.3914127148363502E-2"/>
          <c:w val="0.87370497108625711"/>
          <c:h val="0.76089127889826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[Deficit.xlsx]Sheet3!$C$34</c:f>
              <c:strCache>
                <c:ptCount val="1"/>
                <c:pt idx="0">
                  <c:v>NRB</c:v>
                </c:pt>
              </c:strCache>
            </c:strRef>
          </c:tx>
          <c:spPr>
            <a:solidFill>
              <a:srgbClr val="D8BC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[Deficit.xlsx]Sheet3!$B$35:$B$38</c:f>
              <c:strCache>
                <c:ptCount val="4"/>
                <c:pt idx="0">
                  <c:v>Collected demand</c:v>
                </c:pt>
                <c:pt idx="1">
                  <c:v>Commercial demand</c:v>
                </c:pt>
                <c:pt idx="2">
                  <c:v>Collected demand</c:v>
                </c:pt>
                <c:pt idx="3">
                  <c:v>Commercial demand</c:v>
                </c:pt>
              </c:strCache>
            </c:strRef>
          </c:cat>
          <c:val>
            <c:numRef>
              <c:f>[Deficit.xlsx]Sheet3!$C$35:$C$38</c:f>
              <c:numCache>
                <c:formatCode>_(* #,##0_);_(* \(#,##0\);_(* "-"??_);_(@_)</c:formatCode>
                <c:ptCount val="4"/>
                <c:pt idx="0">
                  <c:v>24.696999999999999</c:v>
                </c:pt>
                <c:pt idx="1">
                  <c:v>354.88099999999997</c:v>
                </c:pt>
                <c:pt idx="2">
                  <c:v>30.526159786000001</c:v>
                </c:pt>
                <c:pt idx="3">
                  <c:v>775.51148593275002</c:v>
                </c:pt>
              </c:numCache>
            </c:numRef>
          </c:val>
        </c:ser>
        <c:ser>
          <c:idx val="1"/>
          <c:order val="1"/>
          <c:tx>
            <c:strRef>
              <c:f>[Deficit.xlsx]Sheet3!$D$34</c:f>
              <c:strCache>
                <c:ptCount val="1"/>
                <c:pt idx="0">
                  <c:v>CO2 emission</c:v>
                </c:pt>
              </c:strCache>
            </c:strRef>
          </c:tx>
          <c:spPr>
            <a:solidFill>
              <a:srgbClr val="1C58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[Deficit.xlsx]Sheet3!$B$35:$B$38</c:f>
              <c:strCache>
                <c:ptCount val="4"/>
                <c:pt idx="0">
                  <c:v>Collected demand</c:v>
                </c:pt>
                <c:pt idx="1">
                  <c:v>Commercial demand</c:v>
                </c:pt>
                <c:pt idx="2">
                  <c:v>Collected demand</c:v>
                </c:pt>
                <c:pt idx="3">
                  <c:v>Commercial demand</c:v>
                </c:pt>
              </c:strCache>
            </c:strRef>
          </c:cat>
          <c:val>
            <c:numRef>
              <c:f>[Deficit.xlsx]Sheet3!$D$35:$D$38</c:f>
              <c:numCache>
                <c:formatCode>_(* #,##0_);_(* \(#,##0\);_(* "-"??_);_(@_)</c:formatCode>
                <c:ptCount val="4"/>
                <c:pt idx="0">
                  <c:v>43.150598399999993</c:v>
                </c:pt>
                <c:pt idx="1">
                  <c:v>620.04808319999995</c:v>
                </c:pt>
                <c:pt idx="2">
                  <c:v>53.335306378099197</c:v>
                </c:pt>
                <c:pt idx="3">
                  <c:v>1354.9736682217008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6210432"/>
        <c:axId val="216211840"/>
      </c:barChart>
      <c:catAx>
        <c:axId val="21621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211840"/>
        <c:crosses val="autoZero"/>
        <c:auto val="1"/>
        <c:lblAlgn val="ctr"/>
        <c:lblOffset val="100"/>
        <c:noMultiLvlLbl val="0"/>
      </c:catAx>
      <c:valAx>
        <c:axId val="216211840"/>
        <c:scaling>
          <c:orientation val="minMax"/>
          <c:max val="1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ktonnes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21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49038224522177"/>
          <c:y val="0.94608994364105925"/>
          <c:w val="0.28049364933638166"/>
          <c:h val="4.5772737718629032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30240306787999"/>
          <c:y val="2.6570048309178744E-2"/>
          <c:w val="0.76047495560060985"/>
          <c:h val="0.85459355624025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Source!$F$8</c:f>
              <c:strCache>
                <c:ptCount val="1"/>
                <c:pt idx="0">
                  <c:v>Initial Deficit</c:v>
                </c:pt>
              </c:strCache>
            </c:strRef>
          </c:tx>
          <c:spPr>
            <a:solidFill>
              <a:srgbClr val="D8BC80"/>
            </a:solidFill>
            <a:ln>
              <a:noFill/>
            </a:ln>
            <a:effectLst/>
          </c:spPr>
          <c:invertIfNegative val="0"/>
          <c:val>
            <c:numRef>
              <c:f>Source!$G$8</c:f>
              <c:numCache>
                <c:formatCode>_(* #,##0_);_(* \(#,##0\);_(* "-"??_);_(@_)</c:formatCode>
                <c:ptCount val="1"/>
                <c:pt idx="0">
                  <c:v>1790.757998909</c:v>
                </c:pt>
              </c:numCache>
            </c:numRef>
          </c:val>
        </c:ser>
        <c:ser>
          <c:idx val="1"/>
          <c:order val="1"/>
          <c:tx>
            <c:strRef>
              <c:f>Source!$F$49</c:f>
              <c:strCache>
                <c:ptCount val="1"/>
                <c:pt idx="0">
                  <c:v>Final Least Deficit</c:v>
                </c:pt>
              </c:strCache>
            </c:strRef>
          </c:tx>
          <c:spPr>
            <a:solidFill>
              <a:srgbClr val="1C5840"/>
            </a:solidFill>
            <a:ln>
              <a:noFill/>
            </a:ln>
            <a:effectLst/>
          </c:spPr>
          <c:invertIfNegative val="0"/>
          <c:val>
            <c:numRef>
              <c:f>Source!$G$49</c:f>
              <c:numCache>
                <c:formatCode>_(* #,##0_);_(* \(#,##0\);_(* "-"??_);_(@_)</c:formatCode>
                <c:ptCount val="1"/>
                <c:pt idx="0">
                  <c:v>1790.757998909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8511232"/>
        <c:axId val="218512768"/>
      </c:barChart>
      <c:catAx>
        <c:axId val="218511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8512768"/>
        <c:crosses val="autoZero"/>
        <c:auto val="1"/>
        <c:lblAlgn val="ctr"/>
        <c:lblOffset val="100"/>
        <c:noMultiLvlLbl val="0"/>
      </c:catAx>
      <c:valAx>
        <c:axId val="218512768"/>
        <c:scaling>
          <c:orientation val="minMax"/>
          <c:max val="1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51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931919224382667"/>
          <c:y val="0.89626134301270421"/>
          <c:w val="0.67010820076061917"/>
          <c:h val="8.89004056311142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9050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763D2-E6C4-4BD1-A152-E005672FA9F2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31BF6-8627-4408-B7E6-63FBEAD1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64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38454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m-KH" dirty="0" smtClean="0"/>
              <a:t>ធ្យូងដែលផលិតបានគឺផ្គត់ផ្គង់ឲតែតម្រូវការតាមផ្ទះប៉ុណ្ណោះ។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31BF6-8627-4408-B7E6-63FBEAD161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58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16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75192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17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1335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18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0803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19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59648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20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13961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Place where wood is collected and quantity of wood which is collected by villagers/wood consumers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56790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Woodshed</a:t>
            </a:r>
            <a:r>
              <a:rPr lang="en-US" baseline="0" dirty="0" smtClean="0"/>
              <a:t> = </a:t>
            </a:r>
            <a:r>
              <a:rPr lang="km-KH" baseline="0" dirty="0" smtClean="0"/>
              <a:t>កន្លែងដែលមានសក្តានុពលក្នុងការផ្តល់ឈើសម្រាប់ធើ្វជាធ្យូង និងឈើសម្រាប់លក់ឲ្យរោងចក្រ សហគ្រាសនានា​ នៅទូទាំងប្រទេស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52227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m-KH" dirty="0" smtClean="0"/>
              <a:t>សរុបបរិមាណាឈើដែលដកហូតពីព្រៃ (ឈើប្រមូលដោយប្រជាជនសម្រាប់ប្រើប្រាស់ក្នុងផ្ទះ</a:t>
            </a:r>
            <a:r>
              <a:rPr lang="km-KH" baseline="0" dirty="0" smtClean="0"/>
              <a:t> ឈើសម្រាប់ធ្វើធ្យូង ធ្វើអុសលក់ឲ្យរោងចក្រសហគ្រាស) </a:t>
            </a:r>
            <a:r>
              <a:rPr lang="km-KH" dirty="0" smtClean="0"/>
              <a:t>មានចំនួន</a:t>
            </a:r>
            <a:r>
              <a:rPr lang="km-KH" baseline="0" dirty="0" smtClean="0"/>
              <a:t> ៣.៤​លាន​តោន ឬស្នើរនឹង ៧៣%នៃតម្រូវការអុសធ្យូងនៅទូទាំងប្រទេស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87799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38</a:t>
            </a:r>
            <a:r>
              <a:rPr lang="km-KH" baseline="0" dirty="0" smtClean="0"/>
              <a:t> ម៉ឺនតោន ជាបរិមាណជីវម៉ាស់ដែលដកហូតលើសប្រមាណ គឺលើសពីអ្វីដែលព្រៃអាចផ្តល់ឲ្យបាន ដូច្នេះវាត្រូវបានចាត់ទុកថាជាជីវម៉ាស់ដែលមិនកើតឡើងវិញ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24834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97957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49112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18601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615459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43770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29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0522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Improved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cookstoves</a:t>
            </a:r>
            <a:r>
              <a:rPr lang="en-US" baseline="0" dirty="0" smtClean="0"/>
              <a:t> : </a:t>
            </a:r>
            <a:r>
              <a:rPr lang="en-US" baseline="0" dirty="0" err="1" smtClean="0"/>
              <a:t>KhROS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khmer</a:t>
            </a:r>
            <a:r>
              <a:rPr lang="en-US" baseline="0" dirty="0" smtClean="0"/>
              <a:t> rocket stove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31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97266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42512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44237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02997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13787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31BF6-8627-4408-B7E6-63FBEAD161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26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31BF6-8627-4408-B7E6-63FBEAD161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426D-6C86-4695-A1C9-583A54D6100F}" type="slidenum">
              <a:rPr lang="fr-FR" altLang="en-US" smtClean="0"/>
              <a:pPr/>
              <a:t>11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2028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F59F-5ED3-44E6-802D-98A43144B808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44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E51-790E-46CC-9C7B-F6930A592F83}" type="datetime1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8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39299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F75-0A2F-4330-8C00-0E422DA85192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3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B74F-15C4-4723-894D-55BFB3F9C6F6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38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3" y="106680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EB6C9-E99D-4631-A3C5-A7C32206CABC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99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7799"/>
            <a:ext cx="9144000" cy="60801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algn="ctr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B77F-6C84-4A45-9E51-455956BB3D22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9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B54-2EBA-4FA9-B9A7-E907B70D719D}" type="datetime1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40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646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5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8CB3-C411-4157-B5E3-978B1022D36B}" type="datetime1">
              <a:rPr lang="en-US" smtClean="0"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30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39299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FCE-DDAA-4D96-BA6F-442AF96F41BA}" type="datetime1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0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39299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EC03-E497-4434-B550-BAF415C8A5E5}" type="datetime1">
              <a:rPr lang="en-US" smtClean="0"/>
              <a:t>9/3/2015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34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34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39299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49C2A-3C18-4834-ADFD-4A619D08C786}" type="datetime1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1617-F2F5-4302-AA83-052FDD1A6155}" type="datetime1">
              <a:rPr lang="en-US" smtClean="0"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6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CE03A-8AC2-4D56-ABE2-B7EF44A24BC9}" type="datetime1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25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005328"/>
            <a:ext cx="9144001" cy="31480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EBB54-2EBA-4FA9-B9A7-E907B70D719D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08636"/>
            <a:ext cx="1864785" cy="54864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flipV="1">
            <a:off x="-10885" y="2"/>
            <a:ext cx="9154886" cy="22859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457200" y="1286256"/>
            <a:ext cx="8229600" cy="9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57201"/>
            <a:ext cx="1371600" cy="71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9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4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84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res.eu/" TargetMode="External"/><Relationship Id="rId2" Type="http://schemas.openxmlformats.org/officeDocument/2006/relationships/hyperlink" Target="http://www.un-redd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52600"/>
            <a:ext cx="91440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Impact Assessment of Woodfuels Consumption on Deforestation and Forest Degradation in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Cambodia</a:t>
            </a:r>
          </a:p>
          <a:p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/>
            </a:r>
            <a:b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</a:b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Himawari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Hotel,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3 September 2015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224" y="3611880"/>
            <a:ext cx="2511552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demand of woodfuels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2133600" cy="365125"/>
          </a:xfrm>
        </p:spPr>
        <p:txBody>
          <a:bodyPr/>
          <a:lstStyle/>
          <a:p>
            <a:fld id="{D45470E9-CD58-4B1E-AD27-812AEDC7ECFB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12" b="15047"/>
          <a:stretch/>
        </p:blipFill>
        <p:spPr>
          <a:xfrm>
            <a:off x="-14445" y="1295400"/>
            <a:ext cx="9158445" cy="55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45" y="1447799"/>
            <a:ext cx="9158445" cy="609601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pPr marL="457200" algn="ctr"/>
            <a:r>
              <a:rPr lang="en-US" dirty="0" smtClean="0"/>
              <a:t>Annual woodfuels demand in Cambodia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/>
              <a:pPr/>
              <a:t>11</a:t>
            </a:fld>
            <a:endParaRPr lang="fr-F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-14445" y="5505271"/>
            <a:ext cx="9158445" cy="1015663"/>
          </a:xfrm>
          <a:prstGeom prst="rect">
            <a:avLst/>
          </a:prstGeom>
          <a:solidFill>
            <a:srgbClr val="1C58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1,300,000 </a:t>
            </a: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tonnes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of firewood collected locally for cooking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94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34" y="1905000"/>
            <a:ext cx="7247467" cy="483164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woodfuels demand in Cambodia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/>
              <a:pPr/>
              <a:t>12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4697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>
                <a:solidFill>
                  <a:srgbClr val="FFFFFF"/>
                </a:solidFill>
              </a:rPr>
              <a:pPr/>
              <a:t>13</a:t>
            </a:fld>
            <a:endParaRPr lang="fr-FR" alt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5486400"/>
            <a:ext cx="9158444" cy="1015663"/>
          </a:xfrm>
          <a:prstGeom prst="rect">
            <a:avLst/>
          </a:prstGeom>
          <a:solidFill>
            <a:srgbClr val="1C58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440,000 tonnes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 </a:t>
            </a:r>
            <a:br>
              <a:rPr lang="en-US" sz="24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of firewood bought for cooking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4445" y="1447799"/>
            <a:ext cx="9158445" cy="60960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ctr"/>
            <a:r>
              <a:rPr lang="en-US" smtClean="0"/>
              <a:t>Annual woodfuels demand in Cambodia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808" y="1905000"/>
            <a:ext cx="7251192" cy="483412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woodfuels demand in </a:t>
            </a:r>
            <a:r>
              <a:rPr lang="en-US" dirty="0" smtClean="0"/>
              <a:t>Cambodia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/>
              <a:pPr/>
              <a:t>14</a:t>
            </a:fld>
            <a:endParaRPr lang="fr-FR" altLang="en-US"/>
          </a:p>
        </p:txBody>
      </p:sp>
      <p:sp>
        <p:nvSpPr>
          <p:cNvPr id="11" name="Rectangle 10"/>
          <p:cNvSpPr/>
          <p:nvPr/>
        </p:nvSpPr>
        <p:spPr>
          <a:xfrm>
            <a:off x="5641976" y="5032587"/>
            <a:ext cx="444519" cy="301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Annual woodfuels demand in Cambodia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>
                <a:solidFill>
                  <a:srgbClr val="FFFFFF"/>
                </a:solidFill>
              </a:rPr>
              <a:pPr/>
              <a:t>15</a:t>
            </a:fld>
            <a:endParaRPr lang="fr-FR" alt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486400"/>
            <a:ext cx="9144000" cy="1015663"/>
          </a:xfrm>
          <a:prstGeom prst="rect">
            <a:avLst/>
          </a:prstGeom>
          <a:solidFill>
            <a:srgbClr val="1C58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3</a:t>
            </a:r>
            <a:r>
              <a:rPr lang="fr-FR" sz="4000" b="1" dirty="0" smtClean="0">
                <a:solidFill>
                  <a:schemeClr val="bg1"/>
                </a:solidFill>
                <a:latin typeface="+mn-lt"/>
              </a:rPr>
              <a:t>,000,000 </a:t>
            </a:r>
            <a:r>
              <a:rPr lang="fr-FR" sz="4000" b="1" dirty="0">
                <a:solidFill>
                  <a:schemeClr val="bg1"/>
                </a:solidFill>
                <a:latin typeface="+mn-lt"/>
              </a:rPr>
              <a:t>tonnes</a:t>
            </a: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fr-FR" sz="2400" b="1" dirty="0" smtClean="0">
                <a:solidFill>
                  <a:schemeClr val="bg1"/>
                </a:solidFill>
                <a:latin typeface="+mn-lt"/>
              </a:rPr>
            </a:br>
            <a:r>
              <a:rPr lang="fr-FR" b="1" dirty="0" smtClean="0">
                <a:solidFill>
                  <a:schemeClr val="bg1"/>
                </a:solidFill>
                <a:latin typeface="+mn-lt"/>
              </a:rPr>
              <a:t>of </a:t>
            </a:r>
            <a:r>
              <a:rPr lang="fr-FR" b="1" dirty="0" err="1" smtClean="0">
                <a:solidFill>
                  <a:schemeClr val="bg1"/>
                </a:solidFill>
                <a:latin typeface="+mn-lt"/>
              </a:rPr>
              <a:t>wood</a:t>
            </a:r>
            <a:r>
              <a:rPr lang="fr-FR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+mn-lt"/>
              </a:rPr>
              <a:t>cut</a:t>
            </a:r>
            <a:r>
              <a:rPr lang="fr-FR" b="1" dirty="0" smtClean="0">
                <a:solidFill>
                  <a:schemeClr val="bg1"/>
                </a:solidFill>
                <a:latin typeface="+mn-lt"/>
              </a:rPr>
              <a:t> for </a:t>
            </a:r>
            <a:r>
              <a:rPr lang="fr-FR" b="1" dirty="0" err="1" smtClean="0">
                <a:solidFill>
                  <a:schemeClr val="bg1"/>
                </a:solidFill>
                <a:latin typeface="+mn-lt"/>
              </a:rPr>
              <a:t>charcoal</a:t>
            </a:r>
            <a:r>
              <a:rPr lang="fr-FR" b="1" dirty="0" smtClean="0">
                <a:solidFill>
                  <a:schemeClr val="bg1"/>
                </a:solidFill>
                <a:latin typeface="+mn-lt"/>
              </a:rPr>
              <a:t> production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01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Annual woodfuels demand in </a:t>
            </a:r>
            <a:r>
              <a:rPr lang="en-US" dirty="0" smtClean="0"/>
              <a:t>Cambodia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/>
              <a:pPr/>
              <a:t>16</a:t>
            </a:fld>
            <a:endParaRPr lang="fr-FR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62000" y="1905000"/>
            <a:ext cx="7835124" cy="4802187"/>
            <a:chOff x="59991" y="778603"/>
            <a:chExt cx="9193194" cy="57040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91" y="778603"/>
              <a:ext cx="7428821" cy="50154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5960" y="3852156"/>
              <a:ext cx="2887225" cy="263047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61964" y="5273355"/>
              <a:ext cx="503995" cy="301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208789" y="5351147"/>
              <a:ext cx="3157171" cy="11073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181600" y="3726725"/>
              <a:ext cx="4071585" cy="17328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07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woodfuels demand in Cambodia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>
                <a:solidFill>
                  <a:srgbClr val="FFFFFF"/>
                </a:solidFill>
              </a:rPr>
              <a:pPr/>
              <a:t>17</a:t>
            </a:fld>
            <a:endParaRPr lang="fr-FR" alt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461337"/>
            <a:ext cx="9144000" cy="1015663"/>
          </a:xfrm>
          <a:prstGeom prst="rect">
            <a:avLst/>
          </a:prstGeom>
          <a:solidFill>
            <a:srgbClr val="1C58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78</a:t>
            </a: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0,000 tonnes </a:t>
            </a:r>
            <a:br>
              <a:rPr lang="en-US" sz="4000" b="1" dirty="0" smtClean="0">
                <a:solidFill>
                  <a:schemeClr val="bg1"/>
                </a:solidFill>
                <a:latin typeface="+mn-lt"/>
              </a:rPr>
            </a:br>
            <a:r>
              <a:rPr lang="en-US" b="1" dirty="0" smtClean="0">
                <a:solidFill>
                  <a:schemeClr val="bg1"/>
                </a:solidFill>
                <a:latin typeface="+mn-lt"/>
              </a:rPr>
              <a:t>cut annually for industrial activities</a:t>
            </a:r>
          </a:p>
        </p:txBody>
      </p:sp>
    </p:spTree>
    <p:extLst>
      <p:ext uri="{BB962C8B-B14F-4D97-AF65-F5344CB8AC3E}">
        <p14:creationId xmlns:p14="http://schemas.microsoft.com/office/powerpoint/2010/main" val="40074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Annual woodfuels demand in </a:t>
            </a:r>
            <a:r>
              <a:rPr lang="en-US" dirty="0" smtClean="0"/>
              <a:t>Cambodia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/>
              <a:pPr/>
              <a:t>18</a:t>
            </a:fld>
            <a:endParaRPr lang="fr-FR" altLang="en-US"/>
          </a:p>
        </p:txBody>
      </p:sp>
      <p:grpSp>
        <p:nvGrpSpPr>
          <p:cNvPr id="6" name="Group 5"/>
          <p:cNvGrpSpPr/>
          <p:nvPr/>
        </p:nvGrpSpPr>
        <p:grpSpPr>
          <a:xfrm>
            <a:off x="926592" y="2133600"/>
            <a:ext cx="7836408" cy="4718893"/>
            <a:chOff x="-1" y="784670"/>
            <a:chExt cx="9294236" cy="60105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784670"/>
              <a:ext cx="7525521" cy="534593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981" y="4084648"/>
              <a:ext cx="2974254" cy="2710614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5964795" y="3405241"/>
              <a:ext cx="3329440" cy="7764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976529" y="5152287"/>
              <a:ext cx="2343451" cy="155293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80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5399"/>
            <a:ext cx="9144000" cy="5562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Annual woodfuels demand in Cambodia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>
                <a:solidFill>
                  <a:srgbClr val="FFFFFF"/>
                </a:solidFill>
              </a:rPr>
              <a:pPr/>
              <a:t>19</a:t>
            </a:fld>
            <a:endParaRPr lang="fr-FR" alt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61337"/>
            <a:ext cx="9144000" cy="1015663"/>
          </a:xfrm>
          <a:prstGeom prst="rect">
            <a:avLst/>
          </a:prstGeom>
          <a:solidFill>
            <a:srgbClr val="1C58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5,500,000 tonnes </a:t>
            </a:r>
            <a:br>
              <a:rPr lang="en-US" sz="4000" b="1" dirty="0" smtClean="0">
                <a:solidFill>
                  <a:schemeClr val="bg1"/>
                </a:solidFill>
                <a:latin typeface="+mn-lt"/>
              </a:rPr>
            </a:br>
            <a:r>
              <a:rPr lang="en-US" b="1" dirty="0" smtClean="0">
                <a:solidFill>
                  <a:schemeClr val="bg1"/>
                </a:solidFill>
                <a:latin typeface="+mn-lt"/>
              </a:rPr>
              <a:t>of wood cut for woodfuels consumption</a:t>
            </a:r>
          </a:p>
        </p:txBody>
      </p:sp>
    </p:spTree>
    <p:extLst>
      <p:ext uri="{BB962C8B-B14F-4D97-AF65-F5344CB8AC3E}">
        <p14:creationId xmlns:p14="http://schemas.microsoft.com/office/powerpoint/2010/main" val="32557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Outline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2286000"/>
            <a:ext cx="3962400" cy="4495800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Understanding key terms and data</a:t>
            </a:r>
          </a:p>
          <a:p>
            <a:pPr>
              <a:spcBef>
                <a:spcPts val="400"/>
              </a:spcBef>
              <a:buFont typeface="+mj-lt"/>
              <a:buAutoNum type="arabicPeriod"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>
              <a:spcBef>
                <a:spcPts val="4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Introduction: Importance of woodfuels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>
              <a:spcBef>
                <a:spcPts val="400"/>
              </a:spcBef>
              <a:buFont typeface="+mj-lt"/>
              <a:buAutoNum type="arabicPeriod"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>
              <a:spcBef>
                <a:spcPts val="4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Study Objectives</a:t>
            </a:r>
          </a:p>
          <a:p>
            <a:pPr>
              <a:spcBef>
                <a:spcPts val="400"/>
              </a:spcBef>
              <a:buFont typeface="+mj-lt"/>
              <a:buAutoNum type="arabicPeriod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>
              <a:spcBef>
                <a:spcPts val="400"/>
              </a:spcBef>
              <a:buFont typeface="+mj-lt"/>
              <a:buAutoNum type="arabicPeriod"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70E9-CD58-4B1E-AD27-812AEDC7ECF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00600" y="2286000"/>
            <a:ext cx="39624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400"/>
              </a:spcBef>
              <a:buFont typeface="+mj-lt"/>
              <a:buAutoNum type="arabicPeriod" startAt="4"/>
            </a:pPr>
            <a:r>
              <a:rPr lang="en-US" sz="2400" dirty="0"/>
              <a:t>National woodfuels demand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 startAt="4"/>
            </a:pPr>
            <a:endParaRPr lang="en-US" sz="2400" dirty="0" smtClean="0"/>
          </a:p>
          <a:p>
            <a:pPr marL="457200" indent="-457200">
              <a:spcBef>
                <a:spcPts val="400"/>
              </a:spcBef>
              <a:buFont typeface="+mj-lt"/>
              <a:buAutoNum type="arabicPeriod" startAt="4"/>
            </a:pPr>
            <a:r>
              <a:rPr lang="en-US" sz="2400" dirty="0" smtClean="0"/>
              <a:t>Impact of woodfuels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 startAt="4"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457200" indent="-457200">
              <a:spcBef>
                <a:spcPts val="400"/>
              </a:spcBef>
              <a:buFont typeface="+mj-lt"/>
              <a:buAutoNum type="arabicPeriod" startAt="4"/>
            </a:pPr>
            <a:r>
              <a:rPr lang="en-US" sz="2400" dirty="0" smtClean="0"/>
              <a:t>Discussion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 startAt="4"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457200" indent="-457200">
              <a:spcBef>
                <a:spcPts val="400"/>
              </a:spcBef>
              <a:buFont typeface="+mj-lt"/>
              <a:buAutoNum type="arabicPeriod" startAt="4"/>
            </a:pPr>
            <a:r>
              <a:rPr lang="en-US" sz="2400" dirty="0" smtClean="0"/>
              <a:t>Simulation of strategic planning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 startAt="4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woodfuels on forest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/>
              <a:pPr/>
              <a:t>20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3617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6338917"/>
            <a:ext cx="9144000" cy="523221"/>
          </a:xfrm>
          <a:prstGeom prst="rect">
            <a:avLst/>
          </a:prstGeom>
          <a:solidFill>
            <a:srgbClr val="1C58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11%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of wood is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collected from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forest by wood consumers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Pressure of wood collected by end-users over forest and non-forest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962150"/>
            <a:ext cx="6556248" cy="43708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9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6338917"/>
            <a:ext cx="9144000" cy="523220"/>
          </a:xfrm>
          <a:prstGeom prst="rect">
            <a:avLst/>
          </a:prstGeom>
          <a:solidFill>
            <a:srgbClr val="1C58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Charcoal</a:t>
            </a:r>
            <a:r>
              <a:rPr lang="en-US" sz="2000" b="1" dirty="0">
                <a:solidFill>
                  <a:schemeClr val="bg1"/>
                </a:solidFill>
              </a:rPr>
              <a:t> is responsible for </a:t>
            </a:r>
            <a:r>
              <a:rPr lang="en-US" sz="2800" b="1" dirty="0">
                <a:solidFill>
                  <a:schemeClr val="bg1"/>
                </a:solidFill>
              </a:rPr>
              <a:t>62%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of the pressure of commercial woodfuels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7798"/>
            <a:ext cx="9144000" cy="584197"/>
          </a:xfrm>
        </p:spPr>
        <p:txBody>
          <a:bodyPr>
            <a:normAutofit/>
          </a:bodyPr>
          <a:lstStyle/>
          <a:p>
            <a:r>
              <a:rPr lang="en-US" dirty="0" smtClean="0"/>
              <a:t>Pressure of charcoal and purchased firewood over forest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340475"/>
            <a:ext cx="2133600" cy="365125"/>
          </a:xfrm>
        </p:spPr>
        <p:txBody>
          <a:bodyPr/>
          <a:lstStyle/>
          <a:p>
            <a:fld id="{D7FD29F5-E028-46EC-971F-9D2FC03D083F}" type="slidenum">
              <a:rPr lang="fr-FR" altLang="en-US" smtClean="0">
                <a:solidFill>
                  <a:srgbClr val="FFFFFF"/>
                </a:solidFill>
              </a:rPr>
              <a:pPr/>
              <a:t>22</a:t>
            </a:fld>
            <a:endParaRPr lang="fr-FR" alt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965320"/>
            <a:ext cx="6553208" cy="43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52" y="1964309"/>
            <a:ext cx="6556248" cy="4370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6338917"/>
            <a:ext cx="9144000" cy="521208"/>
          </a:xfrm>
          <a:prstGeom prst="rect">
            <a:avLst/>
          </a:prstGeom>
          <a:solidFill>
            <a:srgbClr val="1C58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3,400,000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tonnes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of woodfuels are originated from forest, </a:t>
            </a:r>
            <a:r>
              <a:rPr lang="en-US" sz="2800" b="1" dirty="0">
                <a:solidFill>
                  <a:schemeClr val="bg1"/>
                </a:solidFill>
              </a:rPr>
              <a:t>73</a:t>
            </a:r>
            <a:r>
              <a:rPr lang="en-US" sz="2800" b="1" dirty="0" smtClean="0">
                <a:solidFill>
                  <a:schemeClr val="bg1"/>
                </a:solidFill>
              </a:rPr>
              <a:t>%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Annual woodfuels pressure on forests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334125"/>
            <a:ext cx="9143999" cy="521208"/>
          </a:xfrm>
          <a:prstGeom prst="rect">
            <a:avLst/>
          </a:prstGeom>
          <a:solidFill>
            <a:srgbClr val="1C58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380,000 tonnes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of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woodfuels exceeding from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the supply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Forest degradation areas from national woodfuels consumption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959802"/>
            <a:ext cx="6553200" cy="436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343650"/>
            <a:ext cx="9143999" cy="523220"/>
          </a:xfrm>
          <a:prstGeom prst="rect">
            <a:avLst/>
          </a:prstGeom>
          <a:solidFill>
            <a:srgbClr val="1C58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50%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of total over-harvested amount is due to the demand from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Phnom Penh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Forest degradation </a:t>
            </a:r>
            <a:r>
              <a:rPr lang="en-US" dirty="0" smtClean="0"/>
              <a:t>areas from Phnom Penh consumption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264275"/>
            <a:ext cx="2133600" cy="365125"/>
          </a:xfrm>
        </p:spPr>
        <p:txBody>
          <a:bodyPr/>
          <a:lstStyle/>
          <a:p>
            <a:fld id="{D7FD29F5-E028-46EC-971F-9D2FC03D083F}" type="slidenum">
              <a:rPr lang="fr-FR" altLang="en-US" smtClean="0">
                <a:solidFill>
                  <a:srgbClr val="FFFFFF"/>
                </a:solidFill>
              </a:rPr>
              <a:pPr/>
              <a:t>25</a:t>
            </a:fld>
            <a:endParaRPr lang="fr-FR" alt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963293"/>
            <a:ext cx="6556248" cy="43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334125"/>
            <a:ext cx="9143999" cy="523220"/>
          </a:xfrm>
          <a:prstGeom prst="rect">
            <a:avLst/>
          </a:prstGeom>
          <a:solidFill>
            <a:srgbClr val="1C5840"/>
          </a:solidFill>
          <a:ln>
            <a:solidFill>
              <a:srgbClr val="1C58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1,200,000 tonnes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of woodfuels biomass is not sustainable</a:t>
            </a:r>
            <a:endParaRPr lang="en-US" sz="1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Non-Renewable woodfuels consumption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552" y="1965517"/>
            <a:ext cx="6556248" cy="43708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>
                <a:solidFill>
                  <a:srgbClr val="FFFFFF"/>
                </a:solidFill>
              </a:rPr>
              <a:pPr/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057111"/>
              </p:ext>
            </p:extLst>
          </p:nvPr>
        </p:nvGraphicFramePr>
        <p:xfrm>
          <a:off x="1143000" y="2055813"/>
          <a:ext cx="7200901" cy="466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D7FD29F5-E028-46EC-971F-9D2FC03D083F}" type="slidenum">
              <a:rPr lang="fr-FR" altLang="en-US" smtClean="0">
                <a:solidFill>
                  <a:schemeClr val="tx1"/>
                </a:solidFill>
              </a:rPr>
              <a:pPr/>
              <a:t>27</a:t>
            </a:fld>
            <a:endParaRPr lang="fr-FR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1300" y="31242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C5840"/>
                </a:solidFill>
              </a:rPr>
              <a:t>32%</a:t>
            </a:r>
            <a:endParaRPr lang="en-US" sz="4000" b="1" dirty="0">
              <a:solidFill>
                <a:srgbClr val="1C58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31021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C5840"/>
                </a:solidFill>
              </a:rPr>
              <a:t>68%</a:t>
            </a:r>
            <a:endParaRPr lang="en-US" sz="4000" b="1" dirty="0">
              <a:solidFill>
                <a:srgbClr val="1C584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27932" y="2057400"/>
            <a:ext cx="3124200" cy="4298950"/>
          </a:xfrm>
          <a:prstGeom prst="rect">
            <a:avLst/>
          </a:prstGeom>
          <a:noFill/>
          <a:ln>
            <a:solidFill>
              <a:srgbClr val="1C5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Rectangle 16"/>
          <p:cNvSpPr/>
          <p:nvPr/>
        </p:nvSpPr>
        <p:spPr>
          <a:xfrm>
            <a:off x="5128332" y="2057400"/>
            <a:ext cx="3101268" cy="4298950"/>
          </a:xfrm>
          <a:prstGeom prst="rect">
            <a:avLst/>
          </a:prstGeom>
          <a:noFill/>
          <a:ln>
            <a:solidFill>
              <a:srgbClr val="1C5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978408"/>
              </p:ext>
            </p:extLst>
          </p:nvPr>
        </p:nvGraphicFramePr>
        <p:xfrm>
          <a:off x="2110048" y="2206715"/>
          <a:ext cx="2590800" cy="6786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0800"/>
              </a:tblGrid>
              <a:tr h="6786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Woodfuels exceeding from the supply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370545"/>
              </p:ext>
            </p:extLst>
          </p:nvPr>
        </p:nvGraphicFramePr>
        <p:xfrm>
          <a:off x="5257800" y="2217444"/>
          <a:ext cx="2057400" cy="741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7400"/>
              </a:tblGrid>
              <a:tr h="63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Woodfuels from forest-to-agriculture </a:t>
                      </a:r>
                      <a:r>
                        <a:rPr lang="en-US" sz="1600" u="none" strike="noStrike" dirty="0" smtClean="0">
                          <a:effectLst/>
                        </a:rPr>
                        <a:t>land conversion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762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Currently the majority of </a:t>
            </a:r>
            <a:r>
              <a:rPr lang="en-US" dirty="0" smtClean="0">
                <a:solidFill>
                  <a:srgbClr val="FF0000"/>
                </a:solidFill>
              </a:rPr>
              <a:t>non-renewable </a:t>
            </a:r>
            <a:r>
              <a:rPr lang="en-US" dirty="0" smtClean="0"/>
              <a:t>woodfuels is supply forest-to-agriculture land conversion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5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81200"/>
            <a:ext cx="8229600" cy="38401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fr-FR" sz="2400" b="1" i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800" b="1" i="1" dirty="0" smtClean="0"/>
              <a:t>‘</a:t>
            </a:r>
            <a:r>
              <a:rPr lang="en-US" sz="2800" b="1" i="1" dirty="0" smtClean="0"/>
              <a:t>So what will happen when conversion of forests to agricultural land will no longer supply the woodfuels demand?’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/>
              <a:pPr/>
              <a:t>28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5688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34780"/>
            <a:ext cx="9143999" cy="523220"/>
          </a:xfrm>
          <a:prstGeom prst="rect">
            <a:avLst/>
          </a:prstGeom>
          <a:solidFill>
            <a:srgbClr val="1C5840"/>
          </a:solidFill>
          <a:ln>
            <a:solidFill>
              <a:srgbClr val="1C58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1,800,000 tonnes of NRB </a:t>
            </a:r>
            <a:r>
              <a:rPr lang="en-US" sz="2000" b="1" dirty="0">
                <a:solidFill>
                  <a:schemeClr val="bg1"/>
                </a:solidFill>
              </a:rPr>
              <a:t>and </a:t>
            </a:r>
            <a:r>
              <a:rPr lang="en-US" sz="2800" b="1" dirty="0">
                <a:solidFill>
                  <a:schemeClr val="bg1"/>
                </a:solidFill>
              </a:rPr>
              <a:t>49% </a:t>
            </a:r>
            <a:r>
              <a:rPr lang="en-US" sz="2000" b="1" dirty="0">
                <a:solidFill>
                  <a:schemeClr val="bg1"/>
                </a:solidFill>
              </a:rPr>
              <a:t>found inside </a:t>
            </a:r>
            <a:r>
              <a:rPr lang="en-US" sz="2000" b="1" dirty="0" smtClean="0">
                <a:solidFill>
                  <a:schemeClr val="bg1"/>
                </a:solidFill>
              </a:rPr>
              <a:t>protected areas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Over-harvested hotspot </a:t>
            </a:r>
            <a:r>
              <a:rPr lang="en-US" i="1" dirty="0" smtClean="0"/>
              <a:t>without the supply from deforestation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>
                <a:solidFill>
                  <a:srgbClr val="FFFFFF"/>
                </a:solidFill>
              </a:rPr>
              <a:pPr/>
              <a:t>29</a:t>
            </a:fld>
            <a:endParaRPr lang="fr-FR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963738"/>
            <a:ext cx="6556248" cy="43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981200"/>
            <a:ext cx="8839200" cy="3962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Woodfuels = firewood/</a:t>
            </a:r>
            <a:r>
              <a:rPr lang="en-US" sz="2400" b="1" dirty="0" err="1" smtClean="0"/>
              <a:t>fuelwood</a:t>
            </a:r>
            <a:r>
              <a:rPr lang="en-US" sz="2400" b="1" dirty="0" smtClean="0"/>
              <a:t> + charcoal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1 kg of charcoal requires 6.4 kg wood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1 </a:t>
            </a:r>
            <a:r>
              <a:rPr lang="en-US" sz="2000" dirty="0"/>
              <a:t>kg of charcoal has 3 times the amount of energy of 1 kg firewood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Above ground biomass (AGB) </a:t>
            </a:r>
            <a:r>
              <a:rPr lang="en-US" sz="2000" dirty="0" smtClean="0">
                <a:solidFill>
                  <a:schemeClr val="tx1"/>
                </a:solidFill>
              </a:rPr>
              <a:t>is living biomass, </a:t>
            </a:r>
            <a:r>
              <a:rPr lang="en-US" sz="2000" i="1" dirty="0" smtClean="0">
                <a:solidFill>
                  <a:schemeClr val="tx1"/>
                </a:solidFill>
              </a:rPr>
              <a:t>total quantity or weight of plant organisms derived from trees in a given area</a:t>
            </a:r>
            <a:r>
              <a:rPr lang="en-US" sz="2000" dirty="0" smtClean="0">
                <a:solidFill>
                  <a:schemeClr val="tx1"/>
                </a:solidFill>
              </a:rPr>
              <a:t>, above the soil, generally refers to the trees, including branches, twigs, foliage, and stump.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Mean Annual Increment (MAI) </a:t>
            </a:r>
            <a:r>
              <a:rPr lang="en-US" sz="2000" dirty="0" smtClean="0">
                <a:solidFill>
                  <a:schemeClr val="tx1"/>
                </a:solidFill>
              </a:rPr>
              <a:t>is the average annual growth of the AGB.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70E9-CD58-4B1E-AD27-812AEDC7EC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Strategies to tackle woodfuels pressure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/>
              <a:pPr/>
              <a:t>30</a:t>
            </a:fld>
            <a:endParaRPr lang="fr-F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133600"/>
            <a:ext cx="9144000" cy="4419600"/>
          </a:xfrm>
        </p:spPr>
        <p:txBody>
          <a:bodyPr>
            <a:noAutofit/>
          </a:bodyPr>
          <a:lstStyle/>
          <a:p>
            <a:pPr marL="342900" lvl="1" indent="-342900">
              <a:buSzPct val="70000"/>
              <a:buFont typeface="Times New Roman" panose="02020603050405020304" pitchFamily="18" charset="0"/>
              <a:buChar char="►"/>
            </a:pPr>
            <a:r>
              <a:rPr lang="en-US" dirty="0"/>
              <a:t>Increase energy efficiency with:</a:t>
            </a:r>
          </a:p>
          <a:p>
            <a:pPr lvl="1"/>
            <a:r>
              <a:rPr lang="en-US" sz="1800" dirty="0" smtClean="0"/>
              <a:t>Improved </a:t>
            </a:r>
            <a:r>
              <a:rPr lang="en-US" sz="1800" dirty="0" err="1"/>
              <a:t>cookstove</a:t>
            </a:r>
            <a:r>
              <a:rPr lang="en-US" sz="1800" dirty="0"/>
              <a:t> </a:t>
            </a:r>
            <a:r>
              <a:rPr lang="en-US" sz="1800" dirty="0" smtClean="0"/>
              <a:t>for households</a:t>
            </a:r>
          </a:p>
          <a:p>
            <a:pPr lvl="1"/>
            <a:r>
              <a:rPr lang="fr-FR" sz="1800" dirty="0" err="1" smtClean="0"/>
              <a:t>Energy</a:t>
            </a:r>
            <a:r>
              <a:rPr lang="fr-FR" sz="1800" dirty="0" smtClean="0"/>
              <a:t> efficient technologies for industries</a:t>
            </a:r>
            <a:endParaRPr lang="en-US" sz="1800" dirty="0" smtClean="0"/>
          </a:p>
          <a:p>
            <a:pPr lvl="1"/>
            <a:r>
              <a:rPr lang="en-US" sz="1800" dirty="0" smtClean="0"/>
              <a:t>Improved charcoal </a:t>
            </a:r>
            <a:r>
              <a:rPr lang="en-US" sz="1800" dirty="0"/>
              <a:t>kiln </a:t>
            </a:r>
            <a:r>
              <a:rPr lang="en-US" sz="1800" dirty="0" smtClean="0"/>
              <a:t>for charcoal producers</a:t>
            </a:r>
            <a:endParaRPr lang="en-US" sz="1800" dirty="0"/>
          </a:p>
          <a:p>
            <a:pPr marL="342900" lvl="1" indent="-342900">
              <a:buSzPct val="70000"/>
              <a:buFont typeface="Times New Roman" panose="02020603050405020304" pitchFamily="18" charset="0"/>
              <a:buChar char="►"/>
            </a:pPr>
            <a:r>
              <a:rPr lang="en-US" dirty="0"/>
              <a:t>Increase the amount of supply via:</a:t>
            </a:r>
          </a:p>
          <a:p>
            <a:pPr lvl="1"/>
            <a:r>
              <a:rPr lang="en-US" sz="1800" dirty="0"/>
              <a:t>Sustainable forest </a:t>
            </a:r>
            <a:r>
              <a:rPr lang="en-US" sz="1800" dirty="0" smtClean="0"/>
              <a:t>management in Community Forestry; </a:t>
            </a:r>
          </a:p>
          <a:p>
            <a:pPr lvl="1"/>
            <a:r>
              <a:rPr lang="fr-FR" sz="1800" dirty="0" smtClean="0"/>
              <a:t>Afforestation/reforestation </a:t>
            </a:r>
            <a:r>
              <a:rPr lang="fr-FR" sz="1800" dirty="0" err="1" smtClean="0"/>
              <a:t>using</a:t>
            </a:r>
            <a:r>
              <a:rPr lang="fr-FR" sz="1800" dirty="0" smtClean="0"/>
              <a:t> short-rotation plantations (Acacia, </a:t>
            </a:r>
            <a:r>
              <a:rPr lang="fr-FR" sz="1800" dirty="0" err="1" smtClean="0"/>
              <a:t>Bamboo</a:t>
            </a:r>
            <a:r>
              <a:rPr lang="fr-FR" sz="1800" dirty="0" smtClean="0"/>
              <a:t>…)</a:t>
            </a:r>
            <a:endParaRPr lang="en-US" sz="1800" dirty="0"/>
          </a:p>
          <a:p>
            <a:pPr lvl="1"/>
            <a:r>
              <a:rPr lang="en-US" sz="1800" dirty="0" smtClean="0"/>
              <a:t>Agro-forestry practices;</a:t>
            </a:r>
          </a:p>
          <a:p>
            <a:pPr marL="342900" lvl="1" indent="-342900">
              <a:buSzPct val="70000"/>
              <a:buFont typeface="Times New Roman" panose="02020603050405020304" pitchFamily="18" charset="0"/>
              <a:buChar char="►"/>
            </a:pPr>
            <a:r>
              <a:rPr lang="en-US" dirty="0" smtClean="0"/>
              <a:t>Energy </a:t>
            </a:r>
            <a:r>
              <a:rPr lang="en-US" dirty="0"/>
              <a:t>substitution: </a:t>
            </a:r>
          </a:p>
          <a:p>
            <a:pPr lvl="1"/>
            <a:r>
              <a:rPr lang="en-US" sz="1800" dirty="0"/>
              <a:t>Agriculture by products - rice husk, coconut shells, corn cobs, cane sugar residues, peanut shells, saw dusk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LPG, Biogas, Solar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769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29F5-E028-46EC-971F-9D2FC03D083F}" type="slidenum">
              <a:rPr lang="fr-FR" altLang="en-US" smtClean="0"/>
              <a:pPr/>
              <a:t>31</a:t>
            </a:fld>
            <a:endParaRPr lang="fr-F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1371600"/>
            <a:ext cx="9153525" cy="381000"/>
          </a:xfrm>
          <a:solidFill>
            <a:schemeClr val="bg1">
              <a:alpha val="69804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Simulation of strategic planning to reduce NRB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901692"/>
              </p:ext>
            </p:extLst>
          </p:nvPr>
        </p:nvGraphicFramePr>
        <p:xfrm>
          <a:off x="152400" y="1757776"/>
          <a:ext cx="2133600" cy="4963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41137"/>
              </p:ext>
            </p:extLst>
          </p:nvPr>
        </p:nvGraphicFramePr>
        <p:xfrm>
          <a:off x="2362199" y="1766309"/>
          <a:ext cx="6629401" cy="5075466"/>
        </p:xfrm>
        <a:graphic>
          <a:graphicData uri="http://schemas.openxmlformats.org/drawingml/2006/table">
            <a:tbl>
              <a:tblPr/>
              <a:tblGrid>
                <a:gridCol w="2568893"/>
                <a:gridCol w="2460308"/>
                <a:gridCol w="1600200"/>
              </a:tblGrid>
              <a:tr h="1474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Example of Current Situation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Action/Project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Possible Result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66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Improved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cookstove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efficiency/</a:t>
                      </a:r>
                      <a:r>
                        <a:rPr lang="km-KH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ជំរុញឲ្យមានការប្រើប្រាស់ចង្ក្រានប្រណិតតាមគ្រួសារ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Current number of HH using charcoal stoves (numbers)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Share of HH switching to energy efficient technologies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KhROS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: - 20%)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Wood saved (t/year)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</a:tr>
              <a:tr h="192387">
                <a:tc>
                  <a:txBody>
                    <a:bodyPr/>
                    <a:lstStyle/>
                    <a:p>
                      <a:pPr algn="r"/>
                      <a:r>
                        <a:rPr lang="en-US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1,000,000</a:t>
                      </a:r>
                      <a:endParaRPr lang="en-U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213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Energy efficiency for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Industry/MSMEs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km-KH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ជំរុញឲ្យមានការប្រើប្រាស់បច្ចេកទេសដែលសន្សំសំចៃថាមពលតាមរោងចក្រ</a:t>
                      </a:r>
                      <a:r>
                        <a:rPr lang="km-KH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ឬ</a:t>
                      </a:r>
                      <a:r>
                        <a:rPr lang="km-KH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សហគ្រាសដែលប្រើប្រាស់ជីវម៉ាស់សម្រាប់ផ្គត់ផ្គត់ថាមពល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260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Current wood consumptions for industry activities (t/year)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Share of industries switching to energy efficient technologies (Average: - 20%)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Wood saved (t/year)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</a:tr>
              <a:tr h="241751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780,000 </a:t>
                      </a:r>
                      <a:endParaRPr lang="en-U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498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Charcoal kiln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efficiency</a:t>
                      </a:r>
                      <a:r>
                        <a:rPr lang="km-KH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km-KH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ជំរុញឲ្យមានការប្រើប្រាស់ឡធ្យូងប្រណិតតាមកន្លែងផលិតធ្យូងបុរាណ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7014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Current wood consumptions for traditional charcoal production (t/year)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Share of traditional charcoal producers switching to energy efficient technologies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(Improved Charcoal kilns: -20 %)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Wood saved (t/year)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</a:tr>
              <a:tr h="252011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3,000,000                                                                                 </a:t>
                      </a:r>
                      <a:endParaRPr lang="en-U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79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4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substitution</a:t>
                      </a:r>
                      <a:r>
                        <a:rPr lang="km-KH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-&gt; Ex: </a:t>
                      </a:r>
                      <a:r>
                        <a:rPr lang="fr-FR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Ricehusk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Briquette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fr-FR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km-KH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ជំរុញឲ្យមានការប្រើប្រាស់ថាមពលជំនួស ឧ. ដុំធ្យូងអនាម័យធ្វើពីអង្កាម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02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Current </a:t>
                      </a:r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ricehusk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briquette product (t/year)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Quantity increase (t/year)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Wood saved (t/year)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</a:tr>
              <a:tr h="214783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10,000 </a:t>
                      </a:r>
                      <a:endParaRPr lang="en-U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724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5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Increasing potential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/ </a:t>
                      </a:r>
                      <a:r>
                        <a:rPr lang="km-KH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ពង្រីកសក្តានុពលនៃការផ្គត់ផ្គង់ ផ្តោតសំខាន់លើតំបន់ជាប្រភពសម្រាប់អុស</a:t>
                      </a:r>
                      <a:r>
                        <a:rPr lang="km-KH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ធ្យូង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05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Current community forestry area (ha)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Increase in Community Forestry areas with Enrichment planting/Assisted Natural Regeneration (%)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supply increase (t/year)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C5840"/>
                    </a:solidFill>
                  </a:tcPr>
                </a:tc>
              </a:tr>
              <a:tr h="228599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300,000 </a:t>
                      </a:r>
                      <a:endParaRPr lang="en-U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2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2667000"/>
            <a:ext cx="9144000" cy="3581400"/>
          </a:xfrm>
        </p:spPr>
        <p:txBody>
          <a:bodyPr/>
          <a:lstStyle/>
          <a:p>
            <a:endParaRPr lang="en-US" b="1" dirty="0" smtClean="0">
              <a:solidFill>
                <a:schemeClr val="tx1"/>
              </a:solidFill>
              <a:latin typeface="Frutiger Linotype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Helvetica" pitchFamily="34" charset="0"/>
              </a:rPr>
              <a:t>Vannareth Huoy</a:t>
            </a:r>
            <a:r>
              <a:rPr lang="fr-FR" sz="2400" dirty="0" smtClean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Helvetica" pitchFamily="34" charset="0"/>
              </a:rPr>
              <a:t>(Ms.)</a:t>
            </a:r>
            <a:endParaRPr lang="en-US" sz="1600" dirty="0" smtClean="0">
              <a:solidFill>
                <a:schemeClr val="tx1"/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Helvetica" pitchFamily="34" charset="0"/>
              </a:rPr>
              <a:t>v.huoy@geres.eu</a:t>
            </a:r>
            <a:endParaRPr lang="en-US" sz="1800" dirty="0" smtClean="0">
              <a:solidFill>
                <a:schemeClr val="tx1"/>
              </a:solidFill>
              <a:latin typeface="Helvetica" pitchFamily="34" charset="0"/>
            </a:endParaRPr>
          </a:p>
          <a:p>
            <a:endParaRPr lang="en-US" sz="1800" b="1" dirty="0" smtClean="0">
              <a:solidFill>
                <a:schemeClr val="tx1"/>
              </a:solidFill>
              <a:latin typeface="Helvetica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Helvetica" pitchFamily="34" charset="0"/>
              </a:rPr>
              <a:t>Thank You</a:t>
            </a:r>
          </a:p>
          <a:p>
            <a:r>
              <a:rPr lang="en-US" sz="1600" dirty="0" smtClean="0">
                <a:latin typeface="Helvetica" pitchFamily="34" charset="0"/>
                <a:hlinkClick r:id="rId2"/>
              </a:rPr>
              <a:t/>
            </a:r>
            <a:br>
              <a:rPr lang="en-US" sz="1600" dirty="0" smtClean="0">
                <a:latin typeface="Helvetica" pitchFamily="34" charset="0"/>
                <a:hlinkClick r:id="rId2"/>
              </a:rPr>
            </a:b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Website: </a:t>
            </a:r>
            <a:r>
              <a:rPr lang="en-US" sz="1600" dirty="0" smtClean="0">
                <a:latin typeface="Helvetica" pitchFamily="34" charset="0"/>
                <a:hlinkClick r:id="rId3"/>
              </a:rPr>
              <a:t>http://www.geres.eu</a:t>
            </a:r>
            <a:r>
              <a:rPr lang="en-US" sz="1600" dirty="0" smtClean="0">
                <a:latin typeface="Helvetica" pitchFamily="34" charset="0"/>
              </a:rPr>
              <a:t> </a:t>
            </a:r>
            <a:endParaRPr lang="en-US" sz="1600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648" y="1554480"/>
            <a:ext cx="2511552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56" y="1396475"/>
            <a:ext cx="8282144" cy="5385325"/>
          </a:xfrm>
          <a:prstGeom prst="rect">
            <a:avLst/>
          </a:prstGeom>
        </p:spPr>
      </p:pic>
      <p:sp>
        <p:nvSpPr>
          <p:cNvPr id="2007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90800" y="2971800"/>
            <a:ext cx="3733800" cy="2286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en-US" sz="3200" b="1" dirty="0"/>
              <a:t>Results of 3 years of </a:t>
            </a:r>
            <a:r>
              <a:rPr lang="en-GB" altLang="en-US" sz="3200" b="1" dirty="0" smtClean="0"/>
              <a:t>researches </a:t>
            </a:r>
            <a:r>
              <a:rPr lang="en-GB" altLang="en-US" sz="3200" b="1" dirty="0"/>
              <a:t>from GERES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2B0B-0C39-44AF-BA22-097579473DDF}" type="slidenum">
              <a:rPr lang="fr-FR" altLang="en-US"/>
              <a:pPr/>
              <a:t>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970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394038"/>
              </p:ext>
            </p:extLst>
          </p:nvPr>
        </p:nvGraphicFramePr>
        <p:xfrm>
          <a:off x="-1219200" y="1676400"/>
          <a:ext cx="5962391" cy="4561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4012213"/>
              </p:ext>
            </p:extLst>
          </p:nvPr>
        </p:nvGraphicFramePr>
        <p:xfrm>
          <a:off x="4329545" y="1676400"/>
          <a:ext cx="5334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importance of woodfuels in the energy mix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70E9-CD58-4B1E-AD27-812AEDC7ECFB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0" y="2743200"/>
            <a:ext cx="4710545" cy="304800"/>
          </a:xfrm>
          <a:prstGeom prst="line">
            <a:avLst/>
          </a:prstGeom>
          <a:ln w="19050">
            <a:solidFill>
              <a:srgbClr val="0060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86000" y="5157066"/>
            <a:ext cx="4710545" cy="207819"/>
          </a:xfrm>
          <a:prstGeom prst="line">
            <a:avLst/>
          </a:prstGeom>
          <a:ln w="19050">
            <a:solidFill>
              <a:srgbClr val="0060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5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Woodfuels remain important regardless of wealth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2286000"/>
            <a:ext cx="8229600" cy="4343400"/>
          </a:xfrm>
        </p:spPr>
        <p:txBody>
          <a:bodyPr>
            <a:noAutofit/>
          </a:bodyPr>
          <a:lstStyle/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GERES survey from 1,969 </a:t>
            </a:r>
            <a:r>
              <a:rPr lang="en-US" sz="2000" dirty="0"/>
              <a:t>households, representative of the </a:t>
            </a:r>
            <a:r>
              <a:rPr lang="en-GB" sz="2000" dirty="0"/>
              <a:t>Cambodian population,</a:t>
            </a:r>
            <a:r>
              <a:rPr lang="en-US" sz="2000" dirty="0"/>
              <a:t> shows that </a:t>
            </a:r>
            <a:r>
              <a:rPr lang="en-US" sz="2000" b="1" dirty="0"/>
              <a:t>the share of households that use charcoal as a primary fuel does not decrease with an increase in </a:t>
            </a:r>
            <a:r>
              <a:rPr lang="en-US" sz="2000" b="1" dirty="0" smtClean="0"/>
              <a:t>wealth.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70E9-CD58-4B1E-AD27-812AEDC7ECFB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1812521915"/>
              </p:ext>
            </p:extLst>
          </p:nvPr>
        </p:nvGraphicFramePr>
        <p:xfrm>
          <a:off x="2133600" y="2118602"/>
          <a:ext cx="4800600" cy="3443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07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1447798"/>
            <a:ext cx="8488927" cy="496887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" y="1447799"/>
            <a:ext cx="7696200" cy="636937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fr-FR" sz="2400" dirty="0" err="1" smtClean="0"/>
              <a:t>Currently</a:t>
            </a:r>
            <a:r>
              <a:rPr lang="fr-FR" sz="2400" dirty="0" smtClean="0"/>
              <a:t> woodfuels use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highly</a:t>
            </a:r>
            <a:r>
              <a:rPr lang="fr-FR" sz="2400" dirty="0" smtClean="0"/>
              <a:t> inefficient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437E-DCA4-4B7B-A04F-BE53F1AF1881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318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Study Objectives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70E9-CD58-4B1E-AD27-812AEDC7EC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9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</a:t>
            </a:r>
            <a:r>
              <a:rPr lang="fr-FR" dirty="0" smtClean="0"/>
              <a:t> </a:t>
            </a: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457200" y="2286000"/>
            <a:ext cx="8229600" cy="38401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To determine the share of </a:t>
            </a:r>
            <a:r>
              <a:rPr lang="en-US" sz="2400" dirty="0" smtClean="0"/>
              <a:t>woodfuels </a:t>
            </a:r>
            <a:r>
              <a:rPr lang="en-US" sz="2400" dirty="0"/>
              <a:t>which is sourced from forest and non-forest land in </a:t>
            </a:r>
            <a:r>
              <a:rPr lang="en-US" sz="2400" dirty="0" smtClean="0"/>
              <a:t>Cambodia; and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/>
              <a:t>To assess </a:t>
            </a:r>
            <a:r>
              <a:rPr lang="en-US" sz="2400" dirty="0"/>
              <a:t>the impact of </a:t>
            </a:r>
            <a:r>
              <a:rPr lang="en-US" sz="2400" dirty="0" smtClean="0"/>
              <a:t>woodfuels </a:t>
            </a:r>
            <a:r>
              <a:rPr lang="en-US" sz="2400" dirty="0"/>
              <a:t>consumption on deforestation and forest </a:t>
            </a:r>
            <a:r>
              <a:rPr lang="en-US" sz="2400" dirty="0" smtClean="0"/>
              <a:t>degradation.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A7EE-174C-426E-B697-65C84FE1FC62}" type="slidenum">
              <a:rPr lang="fr-FR" altLang="en-US" smtClean="0"/>
              <a:pPr/>
              <a:t>9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609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16002</TotalTime>
  <Words>1001</Words>
  <Application>Microsoft Office PowerPoint</Application>
  <PresentationFormat>On-screen Show (4:3)</PresentationFormat>
  <Paragraphs>213</Paragraphs>
  <Slides>32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Outline</vt:lpstr>
      <vt:lpstr>Some definitions</vt:lpstr>
      <vt:lpstr>PowerPoint Presentation</vt:lpstr>
      <vt:lpstr>The importance of woodfuels in the energy mix</vt:lpstr>
      <vt:lpstr>Woodfuels remain important regardless of wealth</vt:lpstr>
      <vt:lpstr>Currently woodfuels use is highly inefficient</vt:lpstr>
      <vt:lpstr>Study Objectives</vt:lpstr>
      <vt:lpstr>Study objectives</vt:lpstr>
      <vt:lpstr>National demand of woodfuels</vt:lpstr>
      <vt:lpstr>Annual woodfuels demand in Cambodia</vt:lpstr>
      <vt:lpstr>Annual woodfuels demand in Cambodia</vt:lpstr>
      <vt:lpstr>PowerPoint Presentation</vt:lpstr>
      <vt:lpstr>Annual woodfuels demand in Cambodia</vt:lpstr>
      <vt:lpstr>Annual woodfuels demand in Cambodia</vt:lpstr>
      <vt:lpstr>Annual woodfuels demand in Cambodia</vt:lpstr>
      <vt:lpstr>Annual woodfuels demand in Cambodia</vt:lpstr>
      <vt:lpstr>Annual woodfuels demand in Cambodia</vt:lpstr>
      <vt:lpstr>Annual woodfuels demand in Cambodia</vt:lpstr>
      <vt:lpstr>Impact of woodfuels on forest</vt:lpstr>
      <vt:lpstr>Pressure of wood collected by end-users over forest and non-forest</vt:lpstr>
      <vt:lpstr>Pressure of charcoal and purchased firewood over forest</vt:lpstr>
      <vt:lpstr>Annual woodfuels pressure on forests</vt:lpstr>
      <vt:lpstr>Forest degradation areas from national woodfuels consumption</vt:lpstr>
      <vt:lpstr>Forest degradation areas from Phnom Penh consumption</vt:lpstr>
      <vt:lpstr>Total Non-Renewable woodfuels consumption</vt:lpstr>
      <vt:lpstr>Currently the majority of non-renewable woodfuels is supply forest-to-agriculture land conversion</vt:lpstr>
      <vt:lpstr>PowerPoint Presentation</vt:lpstr>
      <vt:lpstr>Over-harvested hotspot without the supply from deforestation</vt:lpstr>
      <vt:lpstr>Strategies to tackle woodfuels pressure</vt:lpstr>
      <vt:lpstr>Simulation of strategic planning to reduce NRB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Mumoki</dc:creator>
  <cp:lastModifiedBy>SONY</cp:lastModifiedBy>
  <cp:revision>129</cp:revision>
  <dcterms:created xsi:type="dcterms:W3CDTF">2012-09-11T07:20:24Z</dcterms:created>
  <dcterms:modified xsi:type="dcterms:W3CDTF">2015-09-03T01:28:45Z</dcterms:modified>
</cp:coreProperties>
</file>