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303" r:id="rId13"/>
    <p:sldId id="301" r:id="rId14"/>
    <p:sldId id="267" r:id="rId15"/>
    <p:sldId id="269" r:id="rId16"/>
    <p:sldId id="270" r:id="rId17"/>
    <p:sldId id="273" r:id="rId18"/>
    <p:sldId id="271" r:id="rId19"/>
    <p:sldId id="272" r:id="rId20"/>
    <p:sldId id="274" r:id="rId21"/>
    <p:sldId id="275" r:id="rId22"/>
    <p:sldId id="302" r:id="rId23"/>
    <p:sldId id="276" r:id="rId24"/>
    <p:sldId id="295" r:id="rId25"/>
    <p:sldId id="293" r:id="rId26"/>
    <p:sldId id="294" r:id="rId27"/>
    <p:sldId id="281" r:id="rId28"/>
    <p:sldId id="277" r:id="rId29"/>
    <p:sldId id="278" r:id="rId30"/>
    <p:sldId id="279" r:id="rId31"/>
    <p:sldId id="300" r:id="rId32"/>
    <p:sldId id="282" r:id="rId33"/>
    <p:sldId id="287" r:id="rId34"/>
    <p:sldId id="288" r:id="rId35"/>
    <p:sldId id="289" r:id="rId36"/>
    <p:sldId id="290" r:id="rId37"/>
    <p:sldId id="291" r:id="rId38"/>
    <p:sldId id="283" r:id="rId39"/>
    <p:sldId id="298" r:id="rId40"/>
    <p:sldId id="299" r:id="rId41"/>
    <p:sldId id="292" r:id="rId42"/>
    <p:sldId id="296" r:id="rId43"/>
    <p:sldId id="297" r:id="rId44"/>
    <p:sldId id="284" r:id="rId45"/>
    <p:sldId id="304" r:id="rId46"/>
    <p:sldId id="305" r:id="rId4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5F5F5F"/>
    <a:srgbClr val="FF0000"/>
    <a:srgbClr val="29292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364" autoAdjust="0"/>
  </p:normalViewPr>
  <p:slideViewPr>
    <p:cSldViewPr>
      <p:cViewPr varScale="1">
        <p:scale>
          <a:sx n="83" d="100"/>
          <a:sy n="83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AU"/>
  <c:style val="25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Hectares 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&lt; 25 % </c:v>
                </c:pt>
                <c:pt idx="1">
                  <c:v>25 - 50 % </c:v>
                </c:pt>
                <c:pt idx="2">
                  <c:v>50 - 75 % </c:v>
                </c:pt>
                <c:pt idx="3">
                  <c:v>&gt; 75% 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953001</c:v>
                </c:pt>
                <c:pt idx="1">
                  <c:v>312689</c:v>
                </c:pt>
                <c:pt idx="2">
                  <c:v>340110</c:v>
                </c:pt>
                <c:pt idx="3">
                  <c:v>329094</c:v>
                </c:pt>
              </c:numCache>
            </c:numRef>
          </c:val>
        </c:ser>
        <c:shape val="box"/>
        <c:axId val="70232320"/>
        <c:axId val="43974656"/>
        <c:axId val="0"/>
      </c:bar3DChart>
      <c:catAx>
        <c:axId val="70232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Remaining Forest Cover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43974656"/>
        <c:crosses val="autoZero"/>
        <c:auto val="1"/>
        <c:lblAlgn val="ctr"/>
        <c:lblOffset val="100"/>
      </c:catAx>
      <c:valAx>
        <c:axId val="439746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 dirty="0"/>
                  <a:t>Ha</a:t>
                </a:r>
              </a:p>
            </c:rich>
          </c:tx>
          <c:layout/>
        </c:title>
        <c:numFmt formatCode="#,##0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0232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9548870-EFF2-4AB4-B51D-20CF1263CA68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C8CCE23-9C28-4EEF-B2D1-02D82D9597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1F03146-C7F8-4052-81F4-4B8B8C554CD0}" type="datetimeFigureOut">
              <a:rPr lang="en-US" smtClean="0"/>
              <a:pPr/>
              <a:t>9/3/2015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40CEBF6-6148-4913-B7DD-04FC8A35AF05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EBF6-6148-4913-B7DD-04FC8A35AF05}" type="slidenum">
              <a:rPr lang="en-AU" smtClean="0"/>
              <a:pPr/>
              <a:t>14</a:t>
            </a:fld>
            <a:endParaRPr lang="en-A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EBF6-6148-4913-B7DD-04FC8A35AF05}" type="slidenum">
              <a:rPr lang="en-AU" smtClean="0"/>
              <a:pPr/>
              <a:t>21</a:t>
            </a:fld>
            <a:endParaRPr lang="en-A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EBF6-6148-4913-B7DD-04FC8A35AF05}" type="slidenum">
              <a:rPr lang="en-AU" smtClean="0"/>
              <a:pPr/>
              <a:t>26</a:t>
            </a:fld>
            <a:endParaRPr lang="en-A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EBF6-6148-4913-B7DD-04FC8A35AF05}" type="slidenum">
              <a:rPr lang="en-AU" smtClean="0"/>
              <a:pPr/>
              <a:t>39</a:t>
            </a:fld>
            <a:endParaRPr lang="en-A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Scenario 1: Includes</a:t>
            </a:r>
            <a:r>
              <a:rPr lang="en-US" baseline="0" dirty="0" smtClean="0"/>
              <a:t> forest plantations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EBF6-6148-4913-B7DD-04FC8A35AF05}" type="slidenum">
              <a:rPr lang="en-AU" smtClean="0"/>
              <a:pPr/>
              <a:t>43</a:t>
            </a:fld>
            <a:endParaRPr lang="en-A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-100013"/>
            <a:ext cx="1820862" cy="59055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-100013"/>
            <a:ext cx="5310188" cy="59055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0"/>
            <a:ext cx="7283450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124744"/>
            <a:ext cx="7283450" cy="46807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600200"/>
            <a:ext cx="3565525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1275" y="1600200"/>
            <a:ext cx="3565525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int Aruna Backdrop.jpg"/>
          <p:cNvPicPr>
            <a:picLocks noChangeAspect="1"/>
          </p:cNvPicPr>
          <p:nvPr userDrawn="1"/>
        </p:nvPicPr>
        <p:blipFill>
          <a:blip r:embed="rId13" cstate="print"/>
          <a:srcRect l="4906"/>
          <a:stretch>
            <a:fillRect/>
          </a:stretch>
        </p:blipFill>
        <p:spPr>
          <a:xfrm>
            <a:off x="0" y="0"/>
            <a:ext cx="6270703" cy="685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-100013"/>
            <a:ext cx="7283450" cy="92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600200"/>
            <a:ext cx="728345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2985"/>
            <a:ext cx="7772400" cy="2457466"/>
          </a:xfrm>
        </p:spPr>
        <p:txBody>
          <a:bodyPr/>
          <a:lstStyle/>
          <a:p>
            <a:pPr eaLnBrk="1" hangingPunct="1"/>
            <a:r>
              <a:rPr lang="en-CA" sz="3600" b="1" dirty="0" smtClean="0"/>
              <a:t>Quantifying Drivers of Deforestation and Forest Degradation and Related Future Trends</a:t>
            </a:r>
            <a:endParaRPr lang="en-US" sz="36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Paul Gager</a:t>
            </a:r>
          </a:p>
          <a:p>
            <a:pPr eaLnBrk="1" hangingPunct="1"/>
            <a:r>
              <a:rPr lang="en-US" dirty="0" smtClean="0"/>
              <a:t>Aruna Technology Ltd</a:t>
            </a:r>
          </a:p>
        </p:txBody>
      </p:sp>
      <p:pic>
        <p:nvPicPr>
          <p:cNvPr id="4" name="Picture 3" descr="Aruna 2007 2tone we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2152" y="5562575"/>
            <a:ext cx="1822811" cy="720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275856" y="5590193"/>
            <a:ext cx="1099185" cy="664845"/>
          </a:xfrm>
          <a:prstGeom prst="rect">
            <a:avLst/>
          </a:prstGeom>
        </p:spPr>
      </p:pic>
      <p:pic>
        <p:nvPicPr>
          <p:cNvPr id="6" name="Picture 5" descr="UN-REDD logo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89240"/>
            <a:ext cx="156019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Agency_logos_color_hi-res_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5584478"/>
            <a:ext cx="159829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Change detection</a:t>
            </a:r>
            <a:endParaRPr lang="en-AU" dirty="0"/>
          </a:p>
        </p:txBody>
      </p:sp>
      <p:pic>
        <p:nvPicPr>
          <p:cNvPr id="4" name="Picture 3" descr="FC 2006 L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258714"/>
            <a:ext cx="2672114" cy="2160240"/>
          </a:xfrm>
          <a:prstGeom prst="rect">
            <a:avLst/>
          </a:prstGeom>
        </p:spPr>
      </p:pic>
      <p:pic>
        <p:nvPicPr>
          <p:cNvPr id="6" name="Picture 5" descr="FC 2006 L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1" y="1258714"/>
            <a:ext cx="2686175" cy="2170286"/>
          </a:xfrm>
          <a:prstGeom prst="rect">
            <a:avLst/>
          </a:prstGeom>
        </p:spPr>
      </p:pic>
      <p:pic>
        <p:nvPicPr>
          <p:cNvPr id="8" name="Picture 7" descr="FC 2006 Change Graphic.jpg"/>
          <p:cNvPicPr>
            <a:picLocks noChangeAspect="1"/>
          </p:cNvPicPr>
          <p:nvPr/>
        </p:nvPicPr>
        <p:blipFill>
          <a:blip r:embed="rId3" cstate="print"/>
          <a:srcRect l="12453" r="11269"/>
          <a:stretch>
            <a:fillRect/>
          </a:stretch>
        </p:blipFill>
        <p:spPr>
          <a:xfrm>
            <a:off x="3131840" y="3782343"/>
            <a:ext cx="3528392" cy="2952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672" y="450242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8994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year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736" y="8994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year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8991423">
            <a:off x="3913971" y="3203019"/>
            <a:ext cx="64807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2608577" flipH="1">
            <a:off x="4984134" y="3203019"/>
            <a:ext cx="64807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Simple Change Matrix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03350" y="1600200"/>
          <a:ext cx="7283450" cy="4423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690"/>
                <a:gridCol w="1456690"/>
                <a:gridCol w="1456690"/>
                <a:gridCol w="1456690"/>
                <a:gridCol w="1456690"/>
              </a:tblGrid>
              <a:tr h="73723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Initial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737238">
                <a:tc rowSpan="3">
                  <a:txBody>
                    <a:bodyPr/>
                    <a:lstStyle/>
                    <a:p>
                      <a:r>
                        <a:rPr lang="en-AU" b="1" baseline="0" dirty="0" smtClean="0"/>
                        <a:t>                 </a:t>
                      </a:r>
                      <a:r>
                        <a:rPr lang="en-AU" b="1" dirty="0" smtClean="0"/>
                        <a:t>Final</a:t>
                      </a:r>
                      <a:endParaRPr lang="en-AU" b="1" dirty="0"/>
                    </a:p>
                  </a:txBody>
                  <a:tcPr vert="vert"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Forest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Non-forest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i="1" dirty="0" smtClean="0"/>
                        <a:t>Final Area</a:t>
                      </a:r>
                      <a:endParaRPr lang="en-AU" i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37238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Forest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5,000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 smtClean="0">
                          <a:solidFill>
                            <a:srgbClr val="00B050"/>
                          </a:solidFill>
                        </a:rPr>
                        <a:t>100</a:t>
                      </a:r>
                      <a:endParaRPr lang="en-AU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i="1" dirty="0" smtClean="0"/>
                        <a:t>5,100</a:t>
                      </a:r>
                      <a:endParaRPr lang="en-AU" i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37238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Non-forest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800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2,000</a:t>
                      </a:r>
                      <a:endParaRPr lang="en-AU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i="1" dirty="0" smtClean="0"/>
                        <a:t>2,800</a:t>
                      </a:r>
                      <a:endParaRPr lang="en-AU" i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3723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i="1" dirty="0" smtClean="0"/>
                        <a:t>Initial Area</a:t>
                      </a:r>
                      <a:endParaRPr lang="en-AU" i="1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i="1" dirty="0" smtClean="0"/>
                        <a:t>5,800</a:t>
                      </a:r>
                      <a:endParaRPr lang="en-AU" i="1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i="1" dirty="0" smtClean="0"/>
                        <a:t>2,100</a:t>
                      </a:r>
                      <a:endParaRPr lang="en-AU" i="1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73723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Change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-700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+700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355976" y="1628800"/>
            <a:ext cx="2808312" cy="12961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771800" y="4437112"/>
            <a:ext cx="453650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-Down Arrow 8"/>
          <p:cNvSpPr/>
          <p:nvPr/>
        </p:nvSpPr>
        <p:spPr>
          <a:xfrm>
            <a:off x="5436096" y="3501008"/>
            <a:ext cx="288032" cy="576064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-Down Arrow 9"/>
          <p:cNvSpPr/>
          <p:nvPr/>
        </p:nvSpPr>
        <p:spPr>
          <a:xfrm>
            <a:off x="6876256" y="3501008"/>
            <a:ext cx="288032" cy="576064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771800" y="5229200"/>
            <a:ext cx="453650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Change detection</a:t>
            </a:r>
            <a:endParaRPr lang="en-AU" dirty="0"/>
          </a:p>
        </p:txBody>
      </p:sp>
      <p:pic>
        <p:nvPicPr>
          <p:cNvPr id="4" name="Picture 3" descr="FC 2006 L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258714"/>
            <a:ext cx="2672114" cy="2160240"/>
          </a:xfrm>
          <a:prstGeom prst="rect">
            <a:avLst/>
          </a:prstGeom>
        </p:spPr>
      </p:pic>
      <p:pic>
        <p:nvPicPr>
          <p:cNvPr id="6" name="Picture 5" descr="FC 2006 L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1" y="1258714"/>
            <a:ext cx="2686175" cy="2170286"/>
          </a:xfrm>
          <a:prstGeom prst="rect">
            <a:avLst/>
          </a:prstGeom>
        </p:spPr>
      </p:pic>
      <p:pic>
        <p:nvPicPr>
          <p:cNvPr id="8" name="Picture 7" descr="FC 2006 Change Graphic.jpg"/>
          <p:cNvPicPr>
            <a:picLocks noChangeAspect="1"/>
          </p:cNvPicPr>
          <p:nvPr/>
        </p:nvPicPr>
        <p:blipFill>
          <a:blip r:embed="rId3" cstate="print"/>
          <a:srcRect l="12453" r="11269"/>
          <a:stretch>
            <a:fillRect/>
          </a:stretch>
        </p:blipFill>
        <p:spPr>
          <a:xfrm>
            <a:off x="3131840" y="3782343"/>
            <a:ext cx="3528392" cy="2952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672" y="450242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Image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070375"/>
            <a:ext cx="2324644" cy="267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FC 2006 Loss for slides.jpg"/>
          <p:cNvPicPr>
            <a:picLocks noChangeAspect="1"/>
          </p:cNvPicPr>
          <p:nvPr/>
        </p:nvPicPr>
        <p:blipFill>
          <a:blip r:embed="rId5" cstate="print"/>
          <a:srcRect l="78636" t="67684"/>
          <a:stretch>
            <a:fillRect/>
          </a:stretch>
        </p:blipFill>
        <p:spPr bwMode="auto">
          <a:xfrm>
            <a:off x="7668344" y="1690762"/>
            <a:ext cx="121689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96136" y="8994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year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736" y="8994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year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8991423">
            <a:off x="3913971" y="3203019"/>
            <a:ext cx="64807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2608577" flipH="1">
            <a:off x="4984134" y="3203019"/>
            <a:ext cx="64807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 to visualize change</a:t>
            </a:r>
            <a:endParaRPr lang="en-US" dirty="0"/>
          </a:p>
        </p:txBody>
      </p:sp>
      <p:pic>
        <p:nvPicPr>
          <p:cNvPr id="5" name="Content Placeholder 3" descr="FC 2006 Loss for slides.jpg"/>
          <p:cNvPicPr>
            <a:picLocks noChangeAspect="1"/>
          </p:cNvPicPr>
          <p:nvPr/>
        </p:nvPicPr>
        <p:blipFill>
          <a:blip r:embed="rId2" cstate="print"/>
          <a:srcRect l="78636" t="67684"/>
          <a:stretch>
            <a:fillRect/>
          </a:stretch>
        </p:blipFill>
        <p:spPr bwMode="auto">
          <a:xfrm>
            <a:off x="5652120" y="2132856"/>
            <a:ext cx="317745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FC 2006 Loss for slides_tm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7552" t="67187"/>
          <a:stretch>
            <a:fillRect/>
          </a:stretch>
        </p:blipFill>
        <p:spPr>
          <a:xfrm>
            <a:off x="1331640" y="2060848"/>
            <a:ext cx="3344150" cy="3442107"/>
          </a:xfrm>
        </p:spPr>
      </p:pic>
      <p:cxnSp>
        <p:nvCxnSpPr>
          <p:cNvPr id="35" name="Straight Arrow Connector 34"/>
          <p:cNvCxnSpPr/>
          <p:nvPr/>
        </p:nvCxnSpPr>
        <p:spPr>
          <a:xfrm>
            <a:off x="4283968" y="2276872"/>
            <a:ext cx="144016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283968" y="2276872"/>
            <a:ext cx="1368152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283968" y="2276872"/>
            <a:ext cx="1440160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283968" y="2708920"/>
            <a:ext cx="14401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283968" y="2708920"/>
            <a:ext cx="144016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283968" y="2708920"/>
            <a:ext cx="1368152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283968" y="2708920"/>
            <a:ext cx="14401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55976" y="3501008"/>
            <a:ext cx="136815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283968" y="3501008"/>
            <a:ext cx="144016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283968" y="3068960"/>
            <a:ext cx="1368152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283968" y="3933056"/>
            <a:ext cx="136815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283968" y="4293096"/>
            <a:ext cx="136815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355976" y="4365104"/>
            <a:ext cx="136815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355976" y="3933056"/>
            <a:ext cx="136815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283968" y="3068960"/>
            <a:ext cx="144016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355976" y="2348880"/>
            <a:ext cx="136815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4355976" y="2708920"/>
            <a:ext cx="1368152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1403350" y="1124744"/>
            <a:ext cx="7283450" cy="468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A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Many combinations 8 x 8 = 64 classes</a:t>
            </a:r>
            <a:endParaRPr kumimoji="0" lang="en-AU" sz="2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03648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Early Year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724128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Later Year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Change Matrix</a:t>
            </a:r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700808"/>
            <a:ext cx="8820473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03350" y="1124744"/>
            <a:ext cx="7283450" cy="4680744"/>
          </a:xfrm>
        </p:spPr>
        <p:txBody>
          <a:bodyPr/>
          <a:lstStyle/>
          <a:p>
            <a:r>
              <a:rPr lang="en-AU" sz="2800" dirty="0" smtClean="0"/>
              <a:t>A more comprehensive summary</a:t>
            </a:r>
            <a:endParaRPr lang="en-A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Driver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Why quantify driver data ?</a:t>
            </a:r>
          </a:p>
          <a:p>
            <a:pPr lvl="1"/>
            <a:r>
              <a:rPr lang="en-AU" dirty="0" smtClean="0"/>
              <a:t>Part of UN-REDD obligations</a:t>
            </a:r>
          </a:p>
          <a:p>
            <a:pPr lvl="1"/>
            <a:r>
              <a:rPr lang="en-AU" dirty="0" smtClean="0"/>
              <a:t>Support decision making</a:t>
            </a:r>
          </a:p>
          <a:p>
            <a:r>
              <a:rPr lang="en-AU" dirty="0" smtClean="0"/>
              <a:t>3 main drivers of deforestation identified by UN-REDD</a:t>
            </a:r>
          </a:p>
          <a:p>
            <a:pPr lvl="1"/>
            <a:r>
              <a:rPr lang="en-AU" b="1" dirty="0" smtClean="0"/>
              <a:t>Conversion of forest lands</a:t>
            </a:r>
            <a:r>
              <a:rPr lang="en-AU" dirty="0" smtClean="0"/>
              <a:t>: ELCs, SLCs, mining etc</a:t>
            </a:r>
          </a:p>
          <a:p>
            <a:pPr lvl="1"/>
            <a:r>
              <a:rPr lang="en-AU" b="1" dirty="0" smtClean="0"/>
              <a:t>Forest land encroachment</a:t>
            </a:r>
            <a:r>
              <a:rPr lang="en-AU" dirty="0" smtClean="0"/>
              <a:t>: land speculation/grabbing</a:t>
            </a:r>
          </a:p>
          <a:p>
            <a:pPr lvl="1"/>
            <a:r>
              <a:rPr lang="en-AU" dirty="0" smtClean="0"/>
              <a:t>Unsustainable harvesting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Economic Land Concessions (ELCs)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Up to 10,000 Ha</a:t>
            </a:r>
          </a:p>
          <a:p>
            <a:r>
              <a:rPr lang="en-AU" dirty="0" smtClean="0"/>
              <a:t>Normally require decision by Council of Ministers</a:t>
            </a:r>
          </a:p>
          <a:p>
            <a:r>
              <a:rPr lang="en-AU" dirty="0" smtClean="0"/>
              <a:t>Around 2 mill Ha of concessions have been awarded</a:t>
            </a:r>
          </a:p>
          <a:p>
            <a:r>
              <a:rPr lang="en-AU" dirty="0" smtClean="0"/>
              <a:t>Administered by MoE and Forestry Administration</a:t>
            </a:r>
          </a:p>
          <a:p>
            <a:r>
              <a:rPr lang="en-AU" dirty="0" smtClean="0"/>
              <a:t>No new ELCs since 2012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ELC Location Map</a:t>
            </a:r>
            <a:endParaRPr lang="en-AU" dirty="0"/>
          </a:p>
        </p:txBody>
      </p:sp>
      <p:pic>
        <p:nvPicPr>
          <p:cNvPr id="4" name="Content Placeholder 3" descr="ELC Locatio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91"/>
          <a:stretch>
            <a:fillRect/>
          </a:stretch>
        </p:blipFill>
        <p:spPr>
          <a:xfrm>
            <a:off x="1043608" y="908720"/>
            <a:ext cx="7956376" cy="5861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ELC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Data is not always available publicly</a:t>
            </a:r>
          </a:p>
          <a:p>
            <a:r>
              <a:rPr lang="en-AU" dirty="0" smtClean="0"/>
              <a:t>Status of ELCs changes from time to time e.g. Area reduced, cancelled etc</a:t>
            </a:r>
          </a:p>
          <a:p>
            <a:r>
              <a:rPr lang="en-AU" dirty="0" smtClean="0"/>
              <a:t>RGC will prepare updated list for RL/REL reporting</a:t>
            </a:r>
          </a:p>
          <a:p>
            <a:r>
              <a:rPr lang="en-AU" dirty="0" smtClean="0"/>
              <a:t>For present study, various public sources were used with some edits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ELCs by year</a:t>
            </a:r>
            <a:endParaRPr lang="en-A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09698"/>
            <a:ext cx="7946267" cy="473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Background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Cambodia has been proactive to adopt UNFCCC COP decision known as REDD+</a:t>
            </a:r>
          </a:p>
          <a:p>
            <a:pPr eaLnBrk="1" hangingPunct="1"/>
            <a:r>
              <a:rPr lang="en-CA" sz="2400" dirty="0" smtClean="0"/>
              <a:t>UN-REDD in Cambodia supports implementation of REDD+ readiness roadmap</a:t>
            </a:r>
          </a:p>
          <a:p>
            <a:pPr eaLnBrk="1" hangingPunct="1"/>
            <a:r>
              <a:rPr lang="en-CA" sz="2400" dirty="0" smtClean="0"/>
              <a:t>REDD+ MRV requires countries to submit information on </a:t>
            </a:r>
            <a:r>
              <a:rPr lang="en-CA" sz="2400" u="sng" dirty="0" smtClean="0"/>
              <a:t>drivers of deforestation and  degradation</a:t>
            </a:r>
          </a:p>
          <a:p>
            <a:pPr eaLnBrk="1" hangingPunct="1"/>
            <a:r>
              <a:rPr lang="en-CA" sz="2400" dirty="0" smtClean="0"/>
              <a:t>UN-REDD programme and FAO have devised studies to assess the drivers of deforestation and forest degradation and in Cambodia also specifically on woodfuels.</a:t>
            </a:r>
            <a:r>
              <a:rPr lang="en-US" sz="2400" dirty="0" smtClean="0"/>
              <a:t>	</a:t>
            </a:r>
          </a:p>
          <a:p>
            <a:pPr lvl="2" eaLnBrk="1" hangingPunct="1"/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Activity data &amp; ELCs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124744"/>
            <a:ext cx="7283450" cy="5328592"/>
          </a:xfrm>
        </p:spPr>
        <p:txBody>
          <a:bodyPr/>
          <a:lstStyle/>
          <a:p>
            <a:r>
              <a:rPr lang="en-AU" sz="2800" dirty="0" smtClean="0"/>
              <a:t>Relatively straightforward using GIS </a:t>
            </a:r>
            <a:r>
              <a:rPr lang="en-AU" sz="2800" u="sng" dirty="0" smtClean="0"/>
              <a:t>overlay analysis</a:t>
            </a:r>
            <a:r>
              <a:rPr lang="en-AU" sz="2800" dirty="0" smtClean="0"/>
              <a:t> </a:t>
            </a:r>
          </a:p>
          <a:p>
            <a:r>
              <a:rPr lang="en-AU" sz="2800" dirty="0" smtClean="0"/>
              <a:t>Summarize and present </a:t>
            </a:r>
          </a:p>
          <a:p>
            <a:r>
              <a:rPr lang="en-AU" sz="2800" dirty="0" smtClean="0"/>
              <a:t>Activity data not yet available so summary based on 2006 FC data was undertaken</a:t>
            </a:r>
          </a:p>
          <a:p>
            <a:pPr>
              <a:buNone/>
            </a:pPr>
            <a:endParaRPr lang="en-AU" sz="2800" dirty="0"/>
          </a:p>
        </p:txBody>
      </p:sp>
      <p:pic>
        <p:nvPicPr>
          <p:cNvPr id="4" name="Picture 3" descr="Intersect Example.jpg"/>
          <p:cNvPicPr/>
          <p:nvPr/>
        </p:nvPicPr>
        <p:blipFill>
          <a:blip r:embed="rId2" cstate="print"/>
          <a:srcRect l="13029" t="10251" r="15516" b="28861"/>
          <a:stretch>
            <a:fillRect/>
          </a:stretch>
        </p:blipFill>
        <p:spPr>
          <a:xfrm>
            <a:off x="3779912" y="3717032"/>
            <a:ext cx="2448272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 smtClean="0"/>
              <a:t>Present Forest Cover in ELCs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142984"/>
            <a:ext cx="7283450" cy="1133888"/>
          </a:xfrm>
        </p:spPr>
        <p:txBody>
          <a:bodyPr/>
          <a:lstStyle/>
          <a:p>
            <a:r>
              <a:rPr lang="en-AU" dirty="0" smtClean="0"/>
              <a:t>Visual assessment based on 2015 satellite imagery</a:t>
            </a:r>
          </a:p>
          <a:p>
            <a:endParaRPr lang="en-AU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348880"/>
            <a:ext cx="6516216" cy="370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 smtClean="0"/>
              <a:t>Present Forest Cover in ELCs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of visual assessment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800224" y="2060848"/>
          <a:ext cx="673221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Clearing Activity 2014-2015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Visual assessment of ELCs with &gt;50% forest cover</a:t>
            </a:r>
          </a:p>
          <a:p>
            <a:r>
              <a:rPr lang="en-AU" dirty="0" smtClean="0"/>
              <a:t>24 concessions (about 10% of total no.) had no clearing activity</a:t>
            </a:r>
          </a:p>
          <a:p>
            <a:r>
              <a:rPr lang="en-AU" dirty="0" smtClean="0"/>
              <a:t>Based on this activity level it could be assumed therefore that most of the current ELCs will be cleared in future.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Hilly Areas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 smtClean="0"/>
              <a:t>Hilly areas often not part of concession area</a:t>
            </a:r>
          </a:p>
          <a:p>
            <a:r>
              <a:rPr lang="en-AU" sz="2800" dirty="0" smtClean="0"/>
              <a:t>What is the potential for development, based on slope, landform ?</a:t>
            </a:r>
            <a:endParaRPr lang="en-AU" sz="2800" dirty="0"/>
          </a:p>
        </p:txBody>
      </p:sp>
      <p:pic>
        <p:nvPicPr>
          <p:cNvPr id="4" name="Picture 3" descr="Hilly Areas Example.jpg"/>
          <p:cNvPicPr>
            <a:picLocks noChangeAspect="1"/>
          </p:cNvPicPr>
          <p:nvPr/>
        </p:nvPicPr>
        <p:blipFill>
          <a:blip r:embed="rId2" cstate="print"/>
          <a:srcRect l="12450" t="49455" r="44459" b="2921"/>
          <a:stretch>
            <a:fillRect/>
          </a:stretch>
        </p:blipFill>
        <p:spPr>
          <a:xfrm>
            <a:off x="2483768" y="3284984"/>
            <a:ext cx="4219377" cy="3277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Watershed Classification (WSC)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Potential degradation risk when cleared of the original vegetation cover</a:t>
            </a:r>
          </a:p>
          <a:p>
            <a:r>
              <a:rPr lang="en-CA" sz="2800" dirty="0" smtClean="0"/>
              <a:t>Considers slope and soils</a:t>
            </a:r>
          </a:p>
          <a:p>
            <a:r>
              <a:rPr lang="en-CA" sz="2800" dirty="0" smtClean="0"/>
              <a:t>Data available from Mekong River Commission</a:t>
            </a:r>
            <a:endParaRPr lang="en-AU" sz="2800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3754"/>
          <a:stretch>
            <a:fillRect/>
          </a:stretch>
        </p:blipFill>
        <p:spPr bwMode="auto">
          <a:xfrm>
            <a:off x="1043608" y="3645024"/>
            <a:ext cx="8028384" cy="316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WSC of ELCs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600200"/>
            <a:ext cx="7283450" cy="1328734"/>
          </a:xfrm>
        </p:spPr>
        <p:txBody>
          <a:bodyPr/>
          <a:lstStyle/>
          <a:p>
            <a:r>
              <a:rPr lang="en-AU" sz="2800" dirty="0" smtClean="0"/>
              <a:t>Most susceptible classes Class 1 and 2</a:t>
            </a:r>
          </a:p>
          <a:p>
            <a:r>
              <a:rPr lang="en-AU" sz="2800" dirty="0" smtClean="0"/>
              <a:t>Only make up 2.9% of the ELC area</a:t>
            </a:r>
          </a:p>
          <a:p>
            <a:endParaRPr lang="en-AU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8728" y="2857496"/>
          <a:ext cx="5429288" cy="3833830"/>
        </p:xfrm>
        <a:graphic>
          <a:graphicData uri="http://schemas.openxmlformats.org/drawingml/2006/table">
            <a:tbl>
              <a:tblPr/>
              <a:tblGrid>
                <a:gridCol w="2755133"/>
                <a:gridCol w="1780598"/>
                <a:gridCol w="893557"/>
              </a:tblGrid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WSC Class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Ha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1=  Protection Forest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        5,482.14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0.3%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 = Commercial Forest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      50,651.31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2.6%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 = Agro-Forestry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   130,708.07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6.8%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 = Upland Farming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   534,761.06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27.6%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 = Lowland Farming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1,212,881.75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62.7%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1,934,484.33 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A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331640" y="3284984"/>
            <a:ext cx="5616624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Infrastructure Development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Direct impacts</a:t>
            </a:r>
          </a:p>
          <a:p>
            <a:pPr lvl="1"/>
            <a:r>
              <a:rPr lang="en-AU" dirty="0" smtClean="0"/>
              <a:t>Hydropower</a:t>
            </a:r>
          </a:p>
          <a:p>
            <a:pPr lvl="1"/>
            <a:r>
              <a:rPr lang="en-AU" dirty="0" smtClean="0"/>
              <a:t>Roads</a:t>
            </a:r>
          </a:p>
          <a:p>
            <a:pPr lvl="1"/>
            <a:r>
              <a:rPr lang="en-AU" dirty="0" smtClean="0"/>
              <a:t>Industry</a:t>
            </a:r>
          </a:p>
          <a:p>
            <a:r>
              <a:rPr lang="en-AU" dirty="0" smtClean="0"/>
              <a:t>Indirect impacts</a:t>
            </a:r>
          </a:p>
          <a:p>
            <a:pPr lvl="1"/>
            <a:r>
              <a:rPr lang="en-AU" dirty="0" smtClean="0"/>
              <a:t>Improved road access allows settlement of new areas and removal of natural resources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dropower Map.jpg"/>
          <p:cNvPicPr/>
          <p:nvPr/>
        </p:nvPicPr>
        <p:blipFill>
          <a:blip r:embed="rId2" cstate="print"/>
          <a:srcRect l="1579" r="2548" b="4034"/>
          <a:stretch>
            <a:fillRect/>
          </a:stretch>
        </p:blipFill>
        <p:spPr>
          <a:xfrm>
            <a:off x="2411760" y="3356992"/>
            <a:ext cx="4644008" cy="3182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Infrastructure - Hydropower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785794"/>
            <a:ext cx="7283450" cy="5019694"/>
          </a:xfrm>
        </p:spPr>
        <p:txBody>
          <a:bodyPr/>
          <a:lstStyle/>
          <a:p>
            <a:r>
              <a:rPr lang="en-AU" sz="2400" dirty="0" smtClean="0"/>
              <a:t>8 schemes in operation, 1 under construction</a:t>
            </a:r>
          </a:p>
          <a:p>
            <a:r>
              <a:rPr lang="en-AU" sz="2400" dirty="0" smtClean="0"/>
              <a:t>Only around 10,000 ha inundated so far</a:t>
            </a:r>
          </a:p>
          <a:p>
            <a:r>
              <a:rPr lang="en-AU" sz="2400" dirty="0" smtClean="0"/>
              <a:t>Numerous other schemes being studied</a:t>
            </a:r>
          </a:p>
          <a:p>
            <a:r>
              <a:rPr lang="en-AU" sz="2400" dirty="0" smtClean="0"/>
              <a:t>Likelihood of construction varies; depends on economic, social and environmental factors</a:t>
            </a:r>
          </a:p>
          <a:p>
            <a:r>
              <a:rPr lang="en-AU" sz="2400" dirty="0" smtClean="0"/>
              <a:t>Upper estimate of 300,000 Ha potentially flooded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Impact on forest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000108"/>
            <a:ext cx="7283450" cy="4805380"/>
          </a:xfrm>
        </p:spPr>
        <p:txBody>
          <a:bodyPr/>
          <a:lstStyle/>
          <a:p>
            <a:r>
              <a:rPr lang="en-AU" dirty="0" smtClean="0"/>
              <a:t>Depends on topography</a:t>
            </a:r>
          </a:p>
          <a:p>
            <a:pPr lvl="1"/>
            <a:r>
              <a:rPr lang="en-AU" dirty="0" smtClean="0"/>
              <a:t>Low Sesan II (400 MW) will flood 30,000 Ha of forest</a:t>
            </a:r>
          </a:p>
          <a:p>
            <a:pPr lvl="1"/>
            <a:r>
              <a:rPr lang="en-AU" dirty="0" smtClean="0"/>
              <a:t>Kamchay (190 MW) reservoir area is 2,000 Ha</a:t>
            </a:r>
          </a:p>
          <a:p>
            <a:pPr>
              <a:buNone/>
            </a:pPr>
            <a:endParaRPr lang="en-AU" dirty="0"/>
          </a:p>
        </p:txBody>
      </p:sp>
      <p:pic>
        <p:nvPicPr>
          <p:cNvPr id="4" name="Picture 3" descr="Sesan.jpg"/>
          <p:cNvPicPr/>
          <p:nvPr/>
        </p:nvPicPr>
        <p:blipFill>
          <a:blip r:embed="rId2" cstate="print"/>
          <a:srcRect l="2053" t="22386" r="2212" b="5678"/>
          <a:stretch>
            <a:fillRect/>
          </a:stretch>
        </p:blipFill>
        <p:spPr>
          <a:xfrm>
            <a:off x="1571604" y="3500438"/>
            <a:ext cx="671514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Background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 smtClean="0"/>
              <a:t>FAO engaged Aruna to support the development of Cambodia RL/REL framework </a:t>
            </a:r>
          </a:p>
          <a:p>
            <a:r>
              <a:rPr lang="en-AU" sz="2800" u="sng" dirty="0" smtClean="0"/>
              <a:t>Methodology</a:t>
            </a:r>
            <a:r>
              <a:rPr lang="en-AU" sz="2800" dirty="0" smtClean="0"/>
              <a:t> for quantifying </a:t>
            </a:r>
            <a:r>
              <a:rPr lang="en-AU" sz="2800" dirty="0" smtClean="0"/>
              <a:t>deforestation and degradation and in particular forest cover change and related future trends. </a:t>
            </a:r>
            <a:endParaRPr lang="en-AU" sz="2800" dirty="0" smtClean="0"/>
          </a:p>
          <a:p>
            <a:r>
              <a:rPr lang="en-AU" sz="2800" dirty="0" smtClean="0"/>
              <a:t>Aim to provide recommendations to support ongoing quantification of drivers by RGC</a:t>
            </a:r>
            <a:endParaRPr lang="en-AU" sz="2800" dirty="0" smtClean="0"/>
          </a:p>
          <a:p>
            <a:r>
              <a:rPr lang="en-AU" sz="2800" dirty="0" smtClean="0"/>
              <a:t>6 week project, commencing in Aug 2015</a:t>
            </a:r>
            <a:endParaRPr lang="en-A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Road Development</a:t>
            </a:r>
            <a:endParaRPr lang="en-AU" dirty="0"/>
          </a:p>
        </p:txBody>
      </p:sp>
      <p:pic>
        <p:nvPicPr>
          <p:cNvPr id="4" name="Content Placeholder 3" descr="Roads.jpg"/>
          <p:cNvPicPr>
            <a:picLocks noGrp="1"/>
          </p:cNvPicPr>
          <p:nvPr>
            <p:ph idx="1"/>
          </p:nvPr>
        </p:nvPicPr>
        <p:blipFill>
          <a:blip r:embed="rId2" cstate="print"/>
          <a:srcRect l="3866"/>
          <a:stretch>
            <a:fillRect/>
          </a:stretch>
        </p:blipFill>
        <p:spPr>
          <a:xfrm>
            <a:off x="971600" y="1000108"/>
            <a:ext cx="8172401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Generally speaking the DIRECT impact of roads is low e.g. 100 km of road with 30m corridor is 300 Ha of land area</a:t>
            </a:r>
          </a:p>
          <a:p>
            <a:r>
              <a:rPr lang="en-US" sz="2800" dirty="0" smtClean="0"/>
              <a:t>Estimate 1,300 km of new major roads 1998 to 2002 affecting a land area of 40,000 Ha</a:t>
            </a:r>
          </a:p>
          <a:p>
            <a:r>
              <a:rPr lang="en-US" sz="2800" dirty="0" smtClean="0"/>
              <a:t>Indirect impacts e.g. improved access are likely to be much higher, driven by demand for agricultural land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Woodfuel Study - GERES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Models demand, supply and access</a:t>
            </a:r>
          </a:p>
          <a:p>
            <a:r>
              <a:rPr lang="en-AU" dirty="0" smtClean="0"/>
              <a:t>Identifies areas where woodfuel extraction </a:t>
            </a:r>
            <a:r>
              <a:rPr lang="en-AU" u="sng" dirty="0" smtClean="0"/>
              <a:t>is likely</a:t>
            </a:r>
            <a:r>
              <a:rPr lang="en-AU" dirty="0" smtClean="0"/>
              <a:t> </a:t>
            </a:r>
          </a:p>
          <a:p>
            <a:r>
              <a:rPr lang="en-AU" dirty="0" smtClean="0"/>
              <a:t>Actual extraction in reality may be more concentrated</a:t>
            </a:r>
          </a:p>
          <a:p>
            <a:r>
              <a:rPr lang="en-AU" dirty="0" smtClean="0"/>
              <a:t>Quantifying the contribution to deforestation may be difficult, spatially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-100013"/>
            <a:ext cx="5168914" cy="927101"/>
          </a:xfrm>
        </p:spPr>
        <p:txBody>
          <a:bodyPr/>
          <a:lstStyle/>
          <a:p>
            <a:r>
              <a:rPr lang="en-AU" dirty="0" smtClean="0"/>
              <a:t>Monitoring - Fires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600200"/>
            <a:ext cx="5097476" cy="4205288"/>
          </a:xfrm>
        </p:spPr>
        <p:txBody>
          <a:bodyPr/>
          <a:lstStyle/>
          <a:p>
            <a:r>
              <a:rPr lang="en-AU" sz="2800" dirty="0" smtClean="0"/>
              <a:t>Fires are drivers themselves</a:t>
            </a:r>
          </a:p>
          <a:p>
            <a:r>
              <a:rPr lang="en-AU" sz="2800" dirty="0" smtClean="0"/>
              <a:t>Also indicate of land conversion</a:t>
            </a:r>
          </a:p>
          <a:p>
            <a:r>
              <a:rPr lang="en-AU" sz="2800" dirty="0" smtClean="0"/>
              <a:t>MODIS Active fire product</a:t>
            </a:r>
          </a:p>
          <a:p>
            <a:r>
              <a:rPr lang="en-AU" sz="2800" dirty="0" smtClean="0"/>
              <a:t>Current and historical data can be downloaded for free</a:t>
            </a:r>
          </a:p>
          <a:p>
            <a:r>
              <a:rPr lang="en-AU" sz="2800" dirty="0" smtClean="0"/>
              <a:t>Daily overpass by satellite</a:t>
            </a:r>
          </a:p>
          <a:p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9583" r="61864" b="4721"/>
          <a:stretch>
            <a:fillRect/>
          </a:stretch>
        </p:blipFill>
        <p:spPr bwMode="auto">
          <a:xfrm>
            <a:off x="6572232" y="0"/>
            <a:ext cx="2571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Fires 2014 - 15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Data from 1/1/14 to 09/05/15</a:t>
            </a:r>
          </a:p>
          <a:p>
            <a:r>
              <a:rPr lang="en-AU" dirty="0" smtClean="0"/>
              <a:t>74,000 observation points</a:t>
            </a:r>
          </a:p>
          <a:p>
            <a:r>
              <a:rPr lang="en-AU" dirty="0" smtClean="0"/>
              <a:t>Attributes</a:t>
            </a:r>
          </a:p>
          <a:p>
            <a:pPr lvl="1"/>
            <a:r>
              <a:rPr lang="en-AU" dirty="0" smtClean="0"/>
              <a:t>Confidence</a:t>
            </a:r>
          </a:p>
          <a:p>
            <a:pPr lvl="1"/>
            <a:r>
              <a:rPr lang="en-AU" dirty="0" smtClean="0"/>
              <a:t>Brightness</a:t>
            </a:r>
          </a:p>
          <a:p>
            <a:pPr lvl="1"/>
            <a:r>
              <a:rPr lang="en-AU" dirty="0" smtClean="0"/>
              <a:t>Radiative power</a:t>
            </a:r>
          </a:p>
          <a:p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56992"/>
            <a:ext cx="4171950" cy="339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-100013"/>
            <a:ext cx="5168914" cy="927101"/>
          </a:xfrm>
        </p:spPr>
        <p:txBody>
          <a:bodyPr/>
          <a:lstStyle/>
          <a:p>
            <a:r>
              <a:rPr lang="en-AU" dirty="0" smtClean="0"/>
              <a:t>Data Visualization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600200"/>
            <a:ext cx="5097476" cy="4205288"/>
          </a:xfrm>
        </p:spPr>
        <p:txBody>
          <a:bodyPr/>
          <a:lstStyle/>
          <a:p>
            <a:r>
              <a:rPr lang="en-AU" dirty="0" smtClean="0"/>
              <a:t>Density map</a:t>
            </a:r>
          </a:p>
          <a:p>
            <a:pPr lvl="1"/>
            <a:r>
              <a:rPr lang="en-AU" dirty="0" smtClean="0"/>
              <a:t>FRP per sq km</a:t>
            </a:r>
          </a:p>
          <a:p>
            <a:pPr lvl="1"/>
            <a:r>
              <a:rPr lang="en-AU" dirty="0" smtClean="0"/>
              <a:t>Shows fire intensity over the time period</a:t>
            </a:r>
          </a:p>
          <a:p>
            <a:pPr lvl="1"/>
            <a:r>
              <a:rPr lang="en-AU" dirty="0" smtClean="0"/>
              <a:t>Fires widely distributed, but most intense inside ELCs</a:t>
            </a:r>
          </a:p>
          <a:p>
            <a:pPr lvl="1"/>
            <a:r>
              <a:rPr lang="en-AU" dirty="0" smtClean="0"/>
              <a:t>35% of total energy release inside ELCs</a:t>
            </a:r>
            <a:endParaRPr lang="en-AU" dirty="0"/>
          </a:p>
        </p:txBody>
      </p:sp>
      <p:pic>
        <p:nvPicPr>
          <p:cNvPr id="4" name="Picture 3" descr="FIRMS Density Report.jpg"/>
          <p:cNvPicPr>
            <a:picLocks noChangeAspect="1"/>
          </p:cNvPicPr>
          <p:nvPr/>
        </p:nvPicPr>
        <p:blipFill>
          <a:blip r:embed="rId2" cstate="print"/>
          <a:srcRect l="61699" t="2083" r="12521" b="2083"/>
          <a:stretch>
            <a:fillRect/>
          </a:stretch>
        </p:blipFill>
        <p:spPr>
          <a:xfrm>
            <a:off x="6516216" y="44624"/>
            <a:ext cx="2571736" cy="67599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areas of fire activity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214422"/>
            <a:ext cx="7283450" cy="4205288"/>
          </a:xfrm>
        </p:spPr>
        <p:txBody>
          <a:bodyPr/>
          <a:lstStyle/>
          <a:p>
            <a:r>
              <a:rPr lang="en-AU" dirty="0" smtClean="0"/>
              <a:t>Three large areas of burning activity were observed</a:t>
            </a:r>
          </a:p>
          <a:p>
            <a:r>
              <a:rPr lang="en-AU" dirty="0" smtClean="0"/>
              <a:t>Likely a result of agricultural expansion</a:t>
            </a:r>
            <a:endParaRPr lang="en-AU" dirty="0"/>
          </a:p>
        </p:txBody>
      </p:sp>
      <p:pic>
        <p:nvPicPr>
          <p:cNvPr id="4" name="Picture 3" descr="FIRMS Report.jpg"/>
          <p:cNvPicPr>
            <a:picLocks noChangeAspect="1"/>
          </p:cNvPicPr>
          <p:nvPr/>
        </p:nvPicPr>
        <p:blipFill>
          <a:blip r:embed="rId2" cstate="print"/>
          <a:srcRect l="22361" t="1605" r="26309" b="35109"/>
          <a:stretch>
            <a:fillRect/>
          </a:stretch>
        </p:blipFill>
        <p:spPr>
          <a:xfrm>
            <a:off x="4716016" y="2996952"/>
            <a:ext cx="4357686" cy="3799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Fire Data Limitations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Fire may obscured by cloud, canopy cover</a:t>
            </a:r>
          </a:p>
          <a:p>
            <a:r>
              <a:rPr lang="en-AU" dirty="0" smtClean="0"/>
              <a:t>Fire may be too small or too cool to be detected (&lt;1,000 m</a:t>
            </a:r>
            <a:r>
              <a:rPr lang="en-AU" baseline="30000" dirty="0" smtClean="0"/>
              <a:t>2</a:t>
            </a:r>
            <a:r>
              <a:rPr lang="en-AU" dirty="0" smtClean="0"/>
              <a:t>)</a:t>
            </a:r>
          </a:p>
          <a:p>
            <a:r>
              <a:rPr lang="en-AU" b="1" dirty="0" smtClean="0"/>
              <a:t>Conclusion</a:t>
            </a:r>
            <a:r>
              <a:rPr lang="en-AU" dirty="0" smtClean="0"/>
              <a:t>: Fire data may be incomplete but will give an idea of areas of high activity and low activity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Analysis Framework</a:t>
            </a:r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80728"/>
            <a:ext cx="5832648" cy="547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Summary 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03648" y="1772816"/>
          <a:ext cx="6759122" cy="4642048"/>
        </p:xfrm>
        <a:graphic>
          <a:graphicData uri="http://schemas.openxmlformats.org/drawingml/2006/table">
            <a:tbl>
              <a:tblPr/>
              <a:tblGrid>
                <a:gridCol w="2348992"/>
                <a:gridCol w="1032933"/>
                <a:gridCol w="1230665"/>
                <a:gridCol w="2146532"/>
              </a:tblGrid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Driver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Ha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Mt of CO2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 of carbon emitted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ELC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400,000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78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50%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SLC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150,000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29.25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18.8%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Hydropower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20,000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3.9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2.5%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Roads (direct)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5,000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0.975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0.6%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Sub-total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575,000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112.25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latin typeface="Calibri"/>
                          <a:ea typeface="Times New Roman"/>
                          <a:cs typeface="Times New Roman"/>
                        </a:rPr>
                        <a:t>Total converted area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800,000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156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Balance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225,000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43.85 Mt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latin typeface="Calibri"/>
                          <a:ea typeface="Times New Roman"/>
                          <a:cs typeface="Times New Roman"/>
                        </a:rPr>
                        <a:t>28.1%</a:t>
                      </a:r>
                      <a:endParaRPr lang="en-US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03350" y="1124744"/>
            <a:ext cx="7283450" cy="468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Hypothetical</a:t>
            </a:r>
            <a:r>
              <a:rPr kumimoji="0" lang="en-AU" sz="3200" b="0" i="0" u="none" strike="noStrike" kern="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summary </a:t>
            </a:r>
            <a:endParaRPr kumimoji="0" lang="en-AU" sz="3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 smtClean="0"/>
              <a:t>Collect data to perform quantitative analysis </a:t>
            </a:r>
          </a:p>
          <a:p>
            <a:r>
              <a:rPr lang="en-AU" sz="2400" dirty="0" smtClean="0"/>
              <a:t>Develop a methodology for quantitative analysis of drivers of forest cover change</a:t>
            </a:r>
          </a:p>
          <a:p>
            <a:r>
              <a:rPr lang="en-AU" sz="2400" dirty="0" smtClean="0"/>
              <a:t>Perform a quantitative GIS analysis</a:t>
            </a:r>
          </a:p>
          <a:p>
            <a:r>
              <a:rPr lang="en-AU" sz="2400" dirty="0" smtClean="0"/>
              <a:t>Report results and compare finding to woodfuels study</a:t>
            </a:r>
          </a:p>
          <a:p>
            <a:pPr>
              <a:buNone/>
            </a:pP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“Balance”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Deforestation is not attributable to one of the main drivers</a:t>
            </a:r>
          </a:p>
          <a:p>
            <a:r>
              <a:rPr lang="en-US" dirty="0" smtClean="0"/>
              <a:t>Additional analysis could include;</a:t>
            </a:r>
          </a:p>
          <a:p>
            <a:pPr lvl="1"/>
            <a:r>
              <a:rPr lang="en-US" dirty="0" smtClean="0"/>
              <a:t>Buffering village locations</a:t>
            </a:r>
          </a:p>
          <a:p>
            <a:pPr lvl="1"/>
            <a:r>
              <a:rPr lang="en-US" dirty="0" smtClean="0"/>
              <a:t>Consider adjacency to known drivers e.g. ELC</a:t>
            </a:r>
          </a:p>
          <a:p>
            <a:pPr lvl="1"/>
            <a:r>
              <a:rPr lang="en-US" dirty="0" smtClean="0"/>
              <a:t>Consider woodfuel demand areas</a:t>
            </a:r>
          </a:p>
          <a:p>
            <a:pPr lvl="1"/>
            <a:r>
              <a:rPr lang="en-AU" dirty="0" smtClean="0"/>
              <a:t>An area may have multiple drivers affecting an area e.g. Timber production, woodfuel and agricultural expansion.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Future Trends - ELCs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124744"/>
            <a:ext cx="7283450" cy="5112568"/>
          </a:xfrm>
        </p:spPr>
        <p:txBody>
          <a:bodyPr/>
          <a:lstStyle/>
          <a:p>
            <a:r>
              <a:rPr lang="en-AU" dirty="0" smtClean="0"/>
              <a:t>In 2006:</a:t>
            </a:r>
          </a:p>
          <a:p>
            <a:pPr lvl="1"/>
            <a:r>
              <a:rPr lang="en-AU" sz="2000" dirty="0" smtClean="0"/>
              <a:t>1.6 mill. Ha. of forest inside ELCs</a:t>
            </a:r>
          </a:p>
          <a:p>
            <a:pPr lvl="1"/>
            <a:r>
              <a:rPr lang="en-AU" sz="2000" dirty="0" smtClean="0"/>
              <a:t>82.9 % Forested</a:t>
            </a:r>
          </a:p>
          <a:p>
            <a:pPr lvl="1"/>
            <a:r>
              <a:rPr lang="en-AU" sz="2000" dirty="0" smtClean="0"/>
              <a:t>396,000 Ha Evergreen forest</a:t>
            </a:r>
          </a:p>
          <a:p>
            <a:r>
              <a:rPr lang="en-AU" dirty="0" smtClean="0"/>
              <a:t>In 2015:</a:t>
            </a:r>
          </a:p>
          <a:p>
            <a:pPr lvl="1"/>
            <a:r>
              <a:rPr lang="en-AU" dirty="0" smtClean="0"/>
              <a:t>Clearing of ELCs is well underway</a:t>
            </a:r>
          </a:p>
          <a:p>
            <a:pPr lvl="1"/>
            <a:r>
              <a:rPr lang="en-AU" dirty="0" smtClean="0"/>
              <a:t>There are few physical constraints on clearing</a:t>
            </a:r>
          </a:p>
          <a:p>
            <a:r>
              <a:rPr lang="en-AU" dirty="0" smtClean="0"/>
              <a:t>What will be the impact of ELCs on forest cover in future ?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Historical Forest Cover</a:t>
            </a:r>
            <a:endParaRPr lang="en-AU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722524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ELC Clearing Scenarios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28728" y="857232"/>
            <a:ext cx="6572296" cy="642942"/>
          </a:xfrm>
        </p:spPr>
        <p:txBody>
          <a:bodyPr/>
          <a:lstStyle/>
          <a:p>
            <a:r>
              <a:rPr lang="en-AU" sz="2400" dirty="0" smtClean="0"/>
              <a:t>2006 forest cover as baseline</a:t>
            </a:r>
            <a:endParaRPr lang="en-A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84784"/>
            <a:ext cx="7511282" cy="497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Monitoring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124744"/>
            <a:ext cx="7283450" cy="5112568"/>
          </a:xfrm>
        </p:spPr>
        <p:txBody>
          <a:bodyPr/>
          <a:lstStyle/>
          <a:p>
            <a:r>
              <a:rPr lang="en-AU" dirty="0" smtClean="0"/>
              <a:t>Cambodia may opt for biennial (2 year) or 4 year reporting</a:t>
            </a:r>
          </a:p>
          <a:p>
            <a:r>
              <a:rPr lang="en-AU" dirty="0" smtClean="0"/>
              <a:t>Activity data is required for reporting</a:t>
            </a:r>
          </a:p>
          <a:p>
            <a:r>
              <a:rPr lang="en-AU" dirty="0" smtClean="0"/>
              <a:t>National REDD strategy seeks to address drivers in 2016-2020</a:t>
            </a:r>
          </a:p>
          <a:p>
            <a:r>
              <a:rPr lang="en-AU" dirty="0" smtClean="0"/>
              <a:t>What else can be done to monitor situation to gauge effectiveness of policy etc and take actions ?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Methodology can be applied once the activity data is finalized</a:t>
            </a:r>
          </a:p>
          <a:p>
            <a:r>
              <a:rPr lang="en-US" sz="2800" dirty="0" smtClean="0"/>
              <a:t>Some drivers are more easily quantified than others</a:t>
            </a:r>
          </a:p>
          <a:p>
            <a:r>
              <a:rPr lang="en-US" sz="2800" dirty="0" smtClean="0"/>
              <a:t>It may be difficult to separate the drivers from each other at specific locations</a:t>
            </a:r>
          </a:p>
          <a:p>
            <a:r>
              <a:rPr lang="en-US" sz="2800" dirty="0" smtClean="0"/>
              <a:t>The situation is changing rapidly and monitoring and quantification needs to be regularly updated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80928"/>
            <a:ext cx="7283450" cy="927101"/>
          </a:xfrm>
        </p:spPr>
        <p:txBody>
          <a:bodyPr/>
          <a:lstStyle/>
          <a:p>
            <a:r>
              <a:rPr lang="en-US" dirty="0" smtClean="0"/>
              <a:t>Thank you !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 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Activity data</a:t>
            </a:r>
          </a:p>
          <a:p>
            <a:pPr lvl="1"/>
            <a:r>
              <a:rPr lang="en-AU" dirty="0" smtClean="0"/>
              <a:t>Human activity resulting in emissions</a:t>
            </a:r>
          </a:p>
          <a:p>
            <a:pPr lvl="1"/>
            <a:r>
              <a:rPr lang="en-AU" dirty="0" smtClean="0"/>
              <a:t>Tier 3 approach requires spatial information on land use categories</a:t>
            </a:r>
          </a:p>
          <a:p>
            <a:pPr lvl="1"/>
            <a:r>
              <a:rPr lang="en-AU" dirty="0" smtClean="0"/>
              <a:t>“Wall to Wall” </a:t>
            </a:r>
          </a:p>
          <a:p>
            <a:pPr lvl="1"/>
            <a:r>
              <a:rPr lang="en-AU" dirty="0" smtClean="0"/>
              <a:t>Main source is forest cover data from FA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Driver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600200"/>
            <a:ext cx="7283450" cy="4543444"/>
          </a:xfrm>
        </p:spPr>
        <p:txBody>
          <a:bodyPr/>
          <a:lstStyle/>
          <a:p>
            <a:r>
              <a:rPr lang="en-AU" sz="2400" dirty="0" smtClean="0"/>
              <a:t>Needs to be “spatially explicit” i.e. need to identify locations and areas</a:t>
            </a:r>
          </a:p>
          <a:p>
            <a:r>
              <a:rPr lang="en-AU" sz="2400" dirty="0" smtClean="0"/>
              <a:t>Wide range of drivers of change from agro-industry to agricultural expansion to infrastructure development </a:t>
            </a:r>
          </a:p>
          <a:p>
            <a:r>
              <a:rPr lang="en-AU" sz="2400" dirty="0" smtClean="0"/>
              <a:t>A number of previous studies completed; some provide estimates but few include spatial info</a:t>
            </a:r>
          </a:p>
          <a:p>
            <a:r>
              <a:rPr lang="en-AU" sz="2400" dirty="0" smtClean="0"/>
              <a:t>Some data can be hard to obtain as it is generally not public and held by multiple agencies.</a:t>
            </a:r>
          </a:p>
          <a:p>
            <a:r>
              <a:rPr lang="en-AU" sz="2400" dirty="0" smtClean="0"/>
              <a:t>Other data is complex and hard to collect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Activity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Land Use mapping</a:t>
            </a:r>
          </a:p>
          <a:p>
            <a:pPr lvl="1"/>
            <a:r>
              <a:rPr lang="en-AU" dirty="0" smtClean="0"/>
              <a:t>Currently being finalized by FA</a:t>
            </a:r>
          </a:p>
          <a:p>
            <a:pPr lvl="1"/>
            <a:r>
              <a:rPr lang="en-AU" dirty="0" smtClean="0"/>
              <a:t>Years 2005, 2010 and 2014</a:t>
            </a:r>
          </a:p>
          <a:p>
            <a:pPr lvl="1"/>
            <a:r>
              <a:rPr lang="en-AU" dirty="0" smtClean="0"/>
              <a:t>Will be the basis for RL/REL reporting</a:t>
            </a:r>
          </a:p>
          <a:p>
            <a:pPr lvl="1"/>
            <a:r>
              <a:rPr lang="en-AU" dirty="0" smtClean="0"/>
              <a:t>Contains 22 classes</a:t>
            </a:r>
          </a:p>
          <a:p>
            <a:pPr>
              <a:buNone/>
            </a:pP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Classification scheme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290" y="1000108"/>
          <a:ext cx="7572428" cy="4952074"/>
        </p:xfrm>
        <a:graphic>
          <a:graphicData uri="http://schemas.openxmlformats.org/drawingml/2006/table">
            <a:tbl>
              <a:tblPr/>
              <a:tblGrid>
                <a:gridCol w="493227"/>
                <a:gridCol w="2251162"/>
                <a:gridCol w="706338"/>
                <a:gridCol w="706338"/>
                <a:gridCol w="683073"/>
                <a:gridCol w="2043634"/>
                <a:gridCol w="688656"/>
              </a:tblGrid>
              <a:tr h="398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ID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Class Name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Code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8695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CA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Evergreen Forest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Palm Oil Plantation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Po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Pine Forest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Pine Plantation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Pp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Bamboo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Crop generic (Agriculture)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Forest regrowth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Paddy Rice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Semi-evergreen forest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Built Up Area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Deciduous Forest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Village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Mangrove Coastal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Grass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Mangrove rear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Woodshrub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Ws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Flooded Forest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Ff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Rock outcrop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Tree plantation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Tp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Sandy Beach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Rubber plantation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Rp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AU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Water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</a:t>
                      </a:r>
                      <a:endParaRPr lang="en-A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Change Detection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7992888" cy="4680744"/>
          </a:xfrm>
        </p:spPr>
        <p:txBody>
          <a:bodyPr/>
          <a:lstStyle/>
          <a:p>
            <a:r>
              <a:rPr lang="en-AU" sz="2800" dirty="0" smtClean="0"/>
              <a:t>RGC will use post-classification change detection</a:t>
            </a:r>
          </a:p>
          <a:p>
            <a:pPr lvl="1"/>
            <a:r>
              <a:rPr lang="en-AU" sz="2400" dirty="0" smtClean="0"/>
              <a:t>Two LU/LC maps are generated and compared to detect change</a:t>
            </a:r>
          </a:p>
          <a:p>
            <a:pPr lvl="1"/>
            <a:r>
              <a:rPr lang="en-AU" sz="2400" dirty="0" smtClean="0"/>
              <a:t>Technique is straightforward but sensitive to inconsistencies in classification in interpretation</a:t>
            </a:r>
          </a:p>
          <a:p>
            <a:pPr lvl="1"/>
            <a:r>
              <a:rPr lang="en-AU" sz="2400" dirty="0" smtClean="0"/>
              <a:t>A high accuracy is required to avoid identifying “false change”</a:t>
            </a:r>
          </a:p>
        </p:txBody>
      </p:sp>
      <p:pic>
        <p:nvPicPr>
          <p:cNvPr id="8" name="Picture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509120"/>
            <a:ext cx="1828800" cy="1828800"/>
          </a:xfrm>
          <a:prstGeom prst="rect">
            <a:avLst/>
          </a:prstGeom>
        </p:spPr>
      </p:pic>
      <p:pic>
        <p:nvPicPr>
          <p:cNvPr id="9" name="Picture 8" descr="f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509120"/>
            <a:ext cx="1828800" cy="1828800"/>
          </a:xfrm>
          <a:prstGeom prst="rect">
            <a:avLst/>
          </a:prstGeom>
        </p:spPr>
      </p:pic>
      <p:pic>
        <p:nvPicPr>
          <p:cNvPr id="10" name="Picture 9" descr="f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509120"/>
            <a:ext cx="18288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63813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Year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99992" y="63813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Year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60232" y="63813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False Change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16016" y="5445224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83968" y="587727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Incorrect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1459</Words>
  <Application>Microsoft Office PowerPoint</Application>
  <PresentationFormat>On-screen Show (4:3)</PresentationFormat>
  <Paragraphs>338</Paragraphs>
  <Slides>46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Quantifying Drivers of Deforestation and Forest Degradation and Related Future Trends</vt:lpstr>
      <vt:lpstr>Background</vt:lpstr>
      <vt:lpstr>Background</vt:lpstr>
      <vt:lpstr>Scope</vt:lpstr>
      <vt:lpstr>Data sources</vt:lpstr>
      <vt:lpstr>Driver Data</vt:lpstr>
      <vt:lpstr>Activity Data</vt:lpstr>
      <vt:lpstr>Classification scheme</vt:lpstr>
      <vt:lpstr>Change Detection</vt:lpstr>
      <vt:lpstr>Change detection</vt:lpstr>
      <vt:lpstr>Simple Change Matrix</vt:lpstr>
      <vt:lpstr>Change detection</vt:lpstr>
      <vt:lpstr>Difficult to visualize change</vt:lpstr>
      <vt:lpstr>Change Matrix</vt:lpstr>
      <vt:lpstr>Driver Data</vt:lpstr>
      <vt:lpstr>Economic Land Concessions (ELCs)</vt:lpstr>
      <vt:lpstr>ELC Location Map</vt:lpstr>
      <vt:lpstr>ELC Data</vt:lpstr>
      <vt:lpstr>ELCs by year</vt:lpstr>
      <vt:lpstr>Activity data &amp; ELCs </vt:lpstr>
      <vt:lpstr>Present Forest Cover in ELCs</vt:lpstr>
      <vt:lpstr>Present Forest Cover in ELCs</vt:lpstr>
      <vt:lpstr>Clearing Activity 2014-2015</vt:lpstr>
      <vt:lpstr>Hilly Areas</vt:lpstr>
      <vt:lpstr>Watershed Classification (WSC)</vt:lpstr>
      <vt:lpstr>WSC of ELCs</vt:lpstr>
      <vt:lpstr>Infrastructure Development</vt:lpstr>
      <vt:lpstr>Infrastructure - Hydropower</vt:lpstr>
      <vt:lpstr>Impact on forest</vt:lpstr>
      <vt:lpstr>Road Development</vt:lpstr>
      <vt:lpstr>Roads</vt:lpstr>
      <vt:lpstr>Woodfuel Study - GERES</vt:lpstr>
      <vt:lpstr>Monitoring - Fires</vt:lpstr>
      <vt:lpstr>Fires 2014 - 15</vt:lpstr>
      <vt:lpstr>Data Visualization</vt:lpstr>
      <vt:lpstr>Other areas of fire activity</vt:lpstr>
      <vt:lpstr>Fire Data Limitations</vt:lpstr>
      <vt:lpstr>Analysis Framework</vt:lpstr>
      <vt:lpstr>Example Summary Table</vt:lpstr>
      <vt:lpstr>“Balance” areas</vt:lpstr>
      <vt:lpstr>Future Trends - ELCs</vt:lpstr>
      <vt:lpstr>Historical Forest Cover</vt:lpstr>
      <vt:lpstr>ELC Clearing Scenarios</vt:lpstr>
      <vt:lpstr>Monitoring</vt:lpstr>
      <vt:lpstr>Conclusions</vt:lpstr>
      <vt:lpstr>Thank you !</vt:lpstr>
    </vt:vector>
  </TitlesOfParts>
  <Company>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Gager</dc:creator>
  <cp:lastModifiedBy>paul</cp:lastModifiedBy>
  <cp:revision>163</cp:revision>
  <dcterms:created xsi:type="dcterms:W3CDTF">2007-12-02T08:35:58Z</dcterms:created>
  <dcterms:modified xsi:type="dcterms:W3CDTF">2015-09-03T02:32:34Z</dcterms:modified>
</cp:coreProperties>
</file>