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7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DCF3-D4B6-4317-823B-D1CC853494C9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B8E4-E89B-4F6C-8D2B-F45897AE2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967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DCF3-D4B6-4317-823B-D1CC853494C9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B8E4-E89B-4F6C-8D2B-F45897AE2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236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DCF3-D4B6-4317-823B-D1CC853494C9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B8E4-E89B-4F6C-8D2B-F45897AE2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328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DCF3-D4B6-4317-823B-D1CC853494C9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B8E4-E89B-4F6C-8D2B-F45897AE2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07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DCF3-D4B6-4317-823B-D1CC853494C9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B8E4-E89B-4F6C-8D2B-F45897AE2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604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DCF3-D4B6-4317-823B-D1CC853494C9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B8E4-E89B-4F6C-8D2B-F45897AE2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DCF3-D4B6-4317-823B-D1CC853494C9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B8E4-E89B-4F6C-8D2B-F45897AE2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455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DCF3-D4B6-4317-823B-D1CC853494C9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B8E4-E89B-4F6C-8D2B-F45897AE2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51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DCF3-D4B6-4317-823B-D1CC853494C9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B8E4-E89B-4F6C-8D2B-F45897AE2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550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DCF3-D4B6-4317-823B-D1CC853494C9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B8E4-E89B-4F6C-8D2B-F45897AE2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02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DCF3-D4B6-4317-823B-D1CC853494C9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B8E4-E89B-4F6C-8D2B-F45897AE2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87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BDCF3-D4B6-4317-823B-D1CC853494C9}" type="datetimeFigureOut">
              <a:rPr lang="en-US" smtClean="0"/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4B8E4-E89B-4F6C-8D2B-F45897AE2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46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2857" y="1575191"/>
            <a:ext cx="8287657" cy="13181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800" dirty="0" smtClean="0"/>
              <a:t>Propose  Strategic Objective and Strategy  </a:t>
            </a:r>
          </a:p>
          <a:p>
            <a:pPr algn="ctr">
              <a:lnSpc>
                <a:spcPct val="150000"/>
              </a:lnSpc>
            </a:pPr>
            <a:r>
              <a:rPr lang="en-GB" sz="2800" dirty="0" smtClean="0"/>
              <a:t>in the National REDD+ Strategy Version 4.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43240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788363"/>
              </p:ext>
            </p:extLst>
          </p:nvPr>
        </p:nvGraphicFramePr>
        <p:xfrm>
          <a:off x="362858" y="162987"/>
          <a:ext cx="8345714" cy="63440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39312"/>
                <a:gridCol w="7306402"/>
              </a:tblGrid>
              <a:tr h="1717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Types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aunPenh" panose="02000500000000020004" pitchFamily="2" charset="0"/>
                      </a:endParaRPr>
                    </a:p>
                  </a:txBody>
                  <a:tcPr marL="42941" marR="42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Drivers to be addressed between 2016-2020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aunPenh" panose="02000500000000020004" pitchFamily="2" charset="0"/>
                      </a:endParaRPr>
                    </a:p>
                  </a:txBody>
                  <a:tcPr marL="42941" marR="42941" marT="0" marB="0"/>
                </a:tc>
              </a:tr>
              <a:tr h="171763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Direct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aunPenh" panose="02000500000000020004" pitchFamily="2" charset="0"/>
                      </a:endParaRPr>
                    </a:p>
                  </a:txBody>
                  <a:tcPr marL="42941" marR="42941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2400" dirty="0">
                          <a:effectLst/>
                        </a:rPr>
                        <a:t>Conversion of Forest Lands</a:t>
                      </a:r>
                      <a:endParaRPr lang="en-US" sz="2000" dirty="0">
                        <a:effectLst/>
                      </a:endParaRPr>
                    </a:p>
                    <a:p>
                      <a:pPr marL="742950" lvl="1" indent="-2857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GB" sz="2400" dirty="0">
                          <a:effectLst/>
                        </a:rPr>
                        <a:t>Economic/ Agricultural Development (e.g. ELCs)</a:t>
                      </a:r>
                      <a:endParaRPr lang="en-US" sz="2000" dirty="0">
                        <a:effectLst/>
                      </a:endParaRPr>
                    </a:p>
                    <a:p>
                      <a:pPr marL="742950" marR="99695" lvl="1" indent="-2857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GB" sz="2400" dirty="0">
                          <a:effectLst/>
                        </a:rPr>
                        <a:t>Settlements and Farm Lands (e.g. SLCs)</a:t>
                      </a:r>
                      <a:endParaRPr lang="en-US" sz="2000" dirty="0">
                        <a:effectLst/>
                      </a:endParaRPr>
                    </a:p>
                    <a:p>
                      <a:pPr marL="742950" lvl="1" indent="-2857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GB" sz="2400" dirty="0">
                          <a:effectLst/>
                        </a:rPr>
                        <a:t>Infrastructure Development (e.g. Road, Dam Constructions)  </a:t>
                      </a:r>
                      <a:endParaRPr lang="en-US" sz="2000" dirty="0">
                        <a:effectLst/>
                      </a:endParaRPr>
                    </a:p>
                    <a:p>
                      <a:pPr marL="742950" lvl="1" indent="-2857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GB" sz="2400" dirty="0">
                          <a:effectLst/>
                        </a:rPr>
                        <a:t>Mining </a:t>
                      </a:r>
                      <a:endParaRPr lang="en-US" sz="2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2400" dirty="0">
                          <a:effectLst/>
                        </a:rPr>
                        <a:t>Forest Lands Encroachment </a:t>
                      </a:r>
                      <a:endParaRPr lang="en-US" sz="2000" dirty="0">
                        <a:effectLst/>
                      </a:endParaRPr>
                    </a:p>
                    <a:p>
                      <a:pPr marL="742950" lvl="1" indent="-2857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GB" sz="2400" dirty="0">
                          <a:effectLst/>
                        </a:rPr>
                        <a:t>Land Speculation/ Land Grabbing </a:t>
                      </a:r>
                      <a:endParaRPr lang="en-US" sz="2000" dirty="0">
                        <a:effectLst/>
                      </a:endParaRPr>
                    </a:p>
                    <a:p>
                      <a:pPr marL="742950" lvl="1" indent="-2857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GB" sz="2400" dirty="0">
                          <a:effectLst/>
                        </a:rPr>
                        <a:t>Illegal Loggings</a:t>
                      </a:r>
                      <a:endParaRPr lang="en-US" sz="2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2400" dirty="0">
                          <a:effectLst/>
                        </a:rPr>
                        <a:t>Unsustainable Forest Harvesting </a:t>
                      </a:r>
                      <a:endParaRPr lang="en-US" sz="2000" dirty="0">
                        <a:effectLst/>
                      </a:endParaRPr>
                    </a:p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aunPenh" panose="02000500000000020004" pitchFamily="2" charset="0"/>
                      </a:endParaRPr>
                    </a:p>
                  </a:txBody>
                  <a:tcPr marL="42941" marR="4294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731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886533"/>
              </p:ext>
            </p:extLst>
          </p:nvPr>
        </p:nvGraphicFramePr>
        <p:xfrm>
          <a:off x="362858" y="162987"/>
          <a:ext cx="8577942" cy="59783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8232"/>
                <a:gridCol w="7509710"/>
              </a:tblGrid>
              <a:tr h="1717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Types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aunPenh" panose="02000500000000020004" pitchFamily="2" charset="0"/>
                      </a:endParaRPr>
                    </a:p>
                  </a:txBody>
                  <a:tcPr marL="42941" marR="42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Drivers to be addressed between 2016-2020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aunPenh" panose="02000500000000020004" pitchFamily="2" charset="0"/>
                      </a:endParaRPr>
                    </a:p>
                  </a:txBody>
                  <a:tcPr marL="42941" marR="42941" marT="0" marB="0"/>
                </a:tc>
              </a:tr>
              <a:tr h="137410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In-direct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aunPenh" panose="02000500000000020004" pitchFamily="2" charset="0"/>
                      </a:endParaRPr>
                    </a:p>
                  </a:txBody>
                  <a:tcPr marL="42941" marR="42941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>
                          <a:effectLst/>
                        </a:rPr>
                        <a:t>Limited governance in forest sector and land use sector</a:t>
                      </a:r>
                      <a:endParaRPr lang="en-US" sz="24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>
                          <a:effectLst/>
                        </a:rPr>
                        <a:t>Lack of coordination between ministries on land use planning </a:t>
                      </a:r>
                      <a:endParaRPr lang="en-US" sz="24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>
                          <a:effectLst/>
                        </a:rPr>
                        <a:t>Rural Poverty  </a:t>
                      </a:r>
                      <a:endParaRPr lang="en-US" sz="24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>
                          <a:effectLst/>
                        </a:rPr>
                        <a:t>Low levels of stakeholder participation and involvement </a:t>
                      </a:r>
                      <a:endParaRPr lang="en-US" sz="24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>
                          <a:effectLst/>
                        </a:rPr>
                        <a:t>Lack of long term finance/ human resources to support forest sector</a:t>
                      </a:r>
                      <a:endParaRPr lang="en-US" sz="24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2400" dirty="0">
                          <a:effectLst/>
                        </a:rPr>
                        <a:t>Insufficient data and evidence to design effective forest crime prevention measures</a:t>
                      </a:r>
                      <a:endParaRPr lang="en-US" sz="2400" dirty="0">
                        <a:effectLst/>
                      </a:endParaRPr>
                    </a:p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aunPenh" panose="02000500000000020004" pitchFamily="2" charset="0"/>
                      </a:endParaRPr>
                    </a:p>
                  </a:txBody>
                  <a:tcPr marL="42941" marR="4294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382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-17849485"/>
            <a:ext cx="4572000" cy="135481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en-GB" sz="2000" b="1" dirty="0" smtClean="0">
                <a:solidFill>
                  <a:srgbClr val="2E74B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oolBoran" panose="020B0100010101010101" pitchFamily="34" charset="0"/>
              </a:rPr>
              <a:t>Strategic Objectives and Strategies </a:t>
            </a:r>
            <a:endParaRPr lang="en-US" sz="2000" b="1" dirty="0" smtClean="0">
              <a:solidFill>
                <a:srgbClr val="2E74B5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MoolBoran" panose="020B0100010101010101" pitchFamily="34" charset="0"/>
            </a:endParaRPr>
          </a:p>
          <a:p>
            <a:pPr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1F4D7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oolBoran" panose="020B0100010101010101" pitchFamily="34" charset="0"/>
              </a:rPr>
              <a:t> </a:t>
            </a:r>
            <a:endParaRPr lang="en-US" b="1" dirty="0" smtClean="0">
              <a:solidFill>
                <a:srgbClr val="1F4D78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MoolBoran" panose="020B0100010101010101" pitchFamily="34" charset="0"/>
            </a:endParaRPr>
          </a:p>
          <a:p>
            <a:pPr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1F4D7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oolBoran" panose="020B0100010101010101" pitchFamily="34" charset="0"/>
              </a:rPr>
              <a:t>Strategic Objective 1: Improve effectiveness of forest resources management</a:t>
            </a:r>
            <a:endParaRPr lang="en-US" b="1" dirty="0" smtClean="0">
              <a:solidFill>
                <a:srgbClr val="1F4D78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MoolBoran" panose="020B0100010101010101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 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Strategies: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b="1" u="none" strike="noStrike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 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Promote effective forest landscape planning at national and sub-national level 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Promote forest land tenure security and forest classification/ zoning, demarcation, registration depending on ecosystem functions and significance (e.g. establishment of new protected forests within key biodiversity value)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Promote effective and sustainable management and use of forests and forest lands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Mitigate social and environmental impacts on forest sector from sources originated within and outside the sector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Retain moratorium on ELCs and monitor the status of existing concessions for compliance and strengthen the capacities to monitor ELCs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Contribute to rationalisation (ensuring no duplications of roles and responsibilities) of legal frameworks for land and forest resources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Strengthen management of forest conservation areas (i.e. Protection Forests, Protected Areas, and Fishery Conservation Areas)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600" b="1" u="none" strike="noStrike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 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600" b="1" u="none" strike="noStrike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 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8678" y="127948"/>
            <a:ext cx="857062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b="1" dirty="0">
                <a:solidFill>
                  <a:srgbClr val="1F4D7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MoolBoran" panose="020B0100010101010101" pitchFamily="34" charset="0"/>
              </a:rPr>
              <a:t>Strategic Objective 1: Improve effectiveness of forest resources management</a:t>
            </a:r>
            <a:endParaRPr lang="en-US" b="1" dirty="0">
              <a:solidFill>
                <a:srgbClr val="1F4D78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MoolBoran" panose="020B0100010101010101" pitchFamily="34" charset="0"/>
            </a:endParaRPr>
          </a:p>
          <a:p>
            <a:pPr>
              <a:lnSpc>
                <a:spcPct val="150000"/>
              </a:lnSpc>
            </a:pPr>
            <a:r>
              <a:rPr lang="en-GB" b="1" dirty="0">
                <a:solidFill>
                  <a:srgbClr val="1F4D7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MoolBoran" panose="020B0100010101010101" pitchFamily="34" charset="0"/>
              </a:rPr>
              <a:t> </a:t>
            </a:r>
            <a:r>
              <a:rPr lang="en-GB" b="1" dirty="0" smtClean="0">
                <a:solidFill>
                  <a:srgbClr val="1F4D7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MoolBoran" panose="020B0100010101010101" pitchFamily="34" charset="0"/>
              </a:rPr>
              <a:t>Strategies</a:t>
            </a:r>
            <a:r>
              <a:rPr lang="en-GB" b="1" dirty="0">
                <a:solidFill>
                  <a:srgbClr val="1F4D7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MoolBoran" panose="020B0100010101010101" pitchFamily="34" charset="0"/>
              </a:rPr>
              <a:t>:</a:t>
            </a:r>
            <a:endParaRPr lang="en-US" b="1" dirty="0">
              <a:solidFill>
                <a:srgbClr val="1F4D78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MoolBoran" panose="020B0100010101010101" pitchFamily="34" charset="0"/>
            </a:endParaRPr>
          </a:p>
          <a:p>
            <a:pPr>
              <a:lnSpc>
                <a:spcPct val="150000"/>
              </a:lnSpc>
            </a:pPr>
            <a:r>
              <a:rPr lang="en-GB" b="1" dirty="0"/>
              <a:t> </a:t>
            </a:r>
            <a:endParaRPr lang="en-US" dirty="0" smtClean="0"/>
          </a:p>
          <a:p>
            <a:pPr marL="342900" lvl="0" indent="-342900">
              <a:lnSpc>
                <a:spcPct val="150000"/>
              </a:lnSpc>
              <a:buFont typeface="+mj-lt"/>
              <a:buAutoNum type="alphaLcPeriod"/>
            </a:pPr>
            <a:r>
              <a:rPr lang="en-GB" dirty="0" smtClean="0"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Promote effective forest landscape planning at national and sub-national level </a:t>
            </a:r>
            <a:endParaRPr lang="en-US" dirty="0" smtClean="0">
              <a:latin typeface="Times New Roman" panose="02020603050405020304" pitchFamily="18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lphaLcPeriod"/>
            </a:pPr>
            <a:r>
              <a:rPr lang="en-GB" dirty="0" smtClean="0"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Promote </a:t>
            </a: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forest land tenure security and forest classification/ zoning, demarcation, registration depending on ecosystem functions and significance (e.g. </a:t>
            </a: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establishment of new protected forests within key biodiversity value)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lphaLcPeriod"/>
            </a:pP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Promote effective and sustainable management and use of forests and forest lands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lphaLcPeriod"/>
            </a:pP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Mitigate social and environmental impacts on forest sector from sources originated within and outside the sector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lphaLcPeriod"/>
            </a:pP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Retain moratorium on ELCs and monitor the status of existing concessions for compliance and strengthen the capacities to monitor ELCs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lphaLcPeriod"/>
            </a:pP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Contribute to rationalisation (ensuring no duplications of roles and responsibilities) of legal frameworks for land and forest resources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lphaLcPeriod"/>
            </a:pP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Strengthen management of forest conservation areas (i.e. Protection Forests, Protected Areas, and Fishery Conservation Areas)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DaunPenh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712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-17849485"/>
            <a:ext cx="4572000" cy="135481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en-GB" sz="2000" b="1" dirty="0" smtClean="0">
                <a:solidFill>
                  <a:srgbClr val="2E74B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oolBoran" panose="020B0100010101010101" pitchFamily="34" charset="0"/>
              </a:rPr>
              <a:t>Strategic Objectives and Strategies </a:t>
            </a:r>
            <a:endParaRPr lang="en-US" sz="2000" b="1" dirty="0" smtClean="0">
              <a:solidFill>
                <a:srgbClr val="2E74B5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MoolBoran" panose="020B0100010101010101" pitchFamily="34" charset="0"/>
            </a:endParaRPr>
          </a:p>
          <a:p>
            <a:pPr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1F4D7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oolBoran" panose="020B0100010101010101" pitchFamily="34" charset="0"/>
              </a:rPr>
              <a:t> </a:t>
            </a:r>
            <a:endParaRPr lang="en-US" b="1" dirty="0" smtClean="0">
              <a:solidFill>
                <a:srgbClr val="1F4D78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MoolBoran" panose="020B0100010101010101" pitchFamily="34" charset="0"/>
            </a:endParaRPr>
          </a:p>
          <a:p>
            <a:pPr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1F4D7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oolBoran" panose="020B0100010101010101" pitchFamily="34" charset="0"/>
              </a:rPr>
              <a:t>Strategic Objective 1: Improve effectiveness of forest resources management</a:t>
            </a:r>
            <a:endParaRPr lang="en-US" b="1" dirty="0" smtClean="0">
              <a:solidFill>
                <a:srgbClr val="1F4D78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MoolBoran" panose="020B0100010101010101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 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Strategies: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b="1" u="none" strike="noStrike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 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Promote effective forest landscape planning at national and sub-national level 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Promote forest land tenure security and forest classification/ zoning, demarcation, registration depending on ecosystem functions and significance (e.g. establishment of new protected forests within key biodiversity value)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Promote effective and sustainable management and use of forests and forest lands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Mitigate social and environmental impacts on forest sector from sources originated within and outside the sector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Retain moratorium on ELCs and monitor the status of existing concessions for compliance and strengthen the capacities to monitor ELCs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Contribute to rationalisation (ensuring no duplications of roles and responsibilities) of legal frameworks for land and forest resources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Strengthen management of forest conservation areas (i.e. Protection Forests, Protected Areas, and Fishery Conservation Areas)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600" b="1" u="none" strike="noStrike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 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600" b="1" u="none" strike="noStrike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 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0650" y="565830"/>
            <a:ext cx="8119861" cy="5399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1F4D7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oolBoran" panose="020B0100010101010101" pitchFamily="34" charset="0"/>
              </a:rPr>
              <a:t>Strategic Objective 2: Promote sustainable forest harvesting </a:t>
            </a:r>
            <a:endParaRPr lang="en-US" b="1" dirty="0" smtClean="0">
              <a:solidFill>
                <a:srgbClr val="1F4D78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MoolBoran" panose="020B0100010101010101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 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Strategies: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b="1" u="none" strike="noStrike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 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Scale-up and strengthen community-based forest management approaches (i.e. Community Forestry, Community Protected Areas, Community Fisheries)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Promote sustainable forest harvesting and planning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Strengthen forest code of practices and governance activities 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Address the demands and supplies for wood-based energy sources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Promote sustainable supply chains that provide alternatives to deforestation (i.e. increasing engagement with private sector)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Address social and environmental impacts resulting from harvesting processes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Promote alternative sources of timber supplies from private forest plantations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Enhance afforestation/ reforestation and </a:t>
            </a:r>
            <a:r>
              <a:rPr lang="en-GB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silvicultural</a:t>
            </a: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 practices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953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5983" y="803373"/>
            <a:ext cx="6428287" cy="4310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1F4D7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oolBoran" panose="020B0100010101010101" pitchFamily="34" charset="0"/>
              </a:rPr>
              <a:t>Strategic Objective 3: Strengthen capacities to monitor forest resources</a:t>
            </a:r>
            <a:endParaRPr lang="en-US" b="1" dirty="0" smtClean="0">
              <a:solidFill>
                <a:srgbClr val="1F4D78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MoolBoran" panose="020B0100010101010101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 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Strategies: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b="1" u="none" strike="noStrike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 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Strengthen forest law enforcement and governance activities 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Strengthen capacities and techniques to collect, analyse, model, and interpret forestry and land-use data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Enhance the system for data management, data processing, quality assurance/ quality control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 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 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047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-17849485"/>
            <a:ext cx="4572000" cy="584589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1F4D7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oolBoran" panose="020B0100010101010101" pitchFamily="34" charset="0"/>
              </a:rPr>
              <a:t>Strategic Objective 3: Strengthen capacities to monitor forest resources</a:t>
            </a:r>
            <a:endParaRPr lang="en-US" b="1" dirty="0" smtClean="0">
              <a:solidFill>
                <a:srgbClr val="1F4D78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MoolBoran" panose="020B0100010101010101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 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Strategies: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b="1" u="none" strike="noStrike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 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Strengthen forest law enforcement and governance activities 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Strengthen capacities and techniques to collect, analyse, model, and interpret forestry and land-use data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Enhance the system for data management, data processing, quality assurance/ quality control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 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 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73628" y="1226632"/>
            <a:ext cx="6596743" cy="5194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en-GB" b="1" dirty="0" smtClean="0">
                <a:solidFill>
                  <a:srgbClr val="1F4D7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oolBoran" panose="020B0100010101010101" pitchFamily="34" charset="0"/>
              </a:rPr>
              <a:t>Strategic Objective 4: Enhance capacities, knowledge, awareness, and promote stakeholder participation and benefits </a:t>
            </a:r>
            <a:endParaRPr lang="en-US" b="1" dirty="0" smtClean="0">
              <a:solidFill>
                <a:srgbClr val="1F4D78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MoolBoran" panose="020B0100010101010101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600" b="1" u="none" strike="noStrike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 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Strategies: 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b="1" u="none" strike="noStrike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 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Strengthen institutions and coordination frameworks on land use planning for large scale development/ infrastructure projects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Improve capacities, knowledge and awareness for implementation of policies to reduce deforestation and forest degradation 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Enhance institutional coordination mechanisms for coherent policy responses to address deforestation and forest degradation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Promote implementation of NRS to generate additional finance to support forest sector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455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50256" y="740404"/>
            <a:ext cx="6774543" cy="540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Mainstream REDD+ policies and measures with relevant national and </a:t>
            </a:r>
            <a:r>
              <a:rPr lang="en-GB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sectoral</a:t>
            </a: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 policies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Strengthen the role of academic institutions/ research institutes in training, research and technology development on forestry and land-use policies  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Encourage public engagement, participation, and consultations as primary entry point for forestry and land-use planning, promoting the involvement of multiple stakeholders including NGOs, community-based organizations, local communities, indigenous peoples, youth, and the private sector 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en-GB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Support livelihoods development programs to optimise diversified benefits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DaunPenh" panose="02000500000000020004" pitchFamily="2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DaunPenh" panose="02000500000000020004" pitchFamily="2" charset="0"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166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242</Words>
  <Application>Microsoft Office PowerPoint</Application>
  <PresentationFormat>On-screen Show (4:3)</PresentationFormat>
  <Paragraphs>109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DaunPenh</vt:lpstr>
      <vt:lpstr>MoolBoran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</cp:revision>
  <dcterms:created xsi:type="dcterms:W3CDTF">2015-09-03T06:24:12Z</dcterms:created>
  <dcterms:modified xsi:type="dcterms:W3CDTF">2015-09-03T06:35:16Z</dcterms:modified>
</cp:coreProperties>
</file>