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25"/>
  </p:notesMasterIdLst>
  <p:sldIdLst>
    <p:sldId id="271" r:id="rId11"/>
    <p:sldId id="272" r:id="rId12"/>
    <p:sldId id="273" r:id="rId13"/>
    <p:sldId id="275" r:id="rId14"/>
    <p:sldId id="276" r:id="rId15"/>
    <p:sldId id="277" r:id="rId16"/>
    <p:sldId id="283" r:id="rId17"/>
    <p:sldId id="278" r:id="rId18"/>
    <p:sldId id="284" r:id="rId19"/>
    <p:sldId id="285" r:id="rId20"/>
    <p:sldId id="286" r:id="rId21"/>
    <p:sldId id="287" r:id="rId22"/>
    <p:sldId id="288"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71"/>
            <p14:sldId id="272"/>
            <p14:sldId id="273"/>
            <p14:sldId id="275"/>
            <p14:sldId id="276"/>
            <p14:sldId id="277"/>
            <p14:sldId id="283"/>
            <p14:sldId id="278"/>
            <p14:sldId id="284"/>
            <p14:sldId id="285"/>
            <p14:sldId id="286"/>
            <p14:sldId id="287"/>
            <p14:sldId id="288"/>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 Yii Yong" initials="KYY" lastIdx="2" clrIdx="0">
    <p:extLst>
      <p:ext uri="{19B8F6BF-5375-455C-9EA6-DF929625EA0E}">
        <p15:presenceInfo xmlns:p15="http://schemas.microsoft.com/office/powerpoint/2012/main" userId="S-1-5-21-1841060457-258480087-926709054-14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77852" autoAdjust="0"/>
  </p:normalViewPr>
  <p:slideViewPr>
    <p:cSldViewPr showGuides="1">
      <p:cViewPr>
        <p:scale>
          <a:sx n="60" d="100"/>
          <a:sy n="60" d="100"/>
        </p:scale>
        <p:origin x="1626"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FBCCB-A98F-447F-B555-1059B94A0C7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02D0EA8-4815-4C38-BA8F-257125EA704B}">
      <dgm:prSet phldrT="[Text]"/>
      <dgm:spPr/>
      <dgm:t>
        <a:bodyPr/>
        <a:lstStyle/>
        <a:p>
          <a:r>
            <a:rPr lang="en-US" dirty="0" smtClean="0"/>
            <a:t>2016</a:t>
          </a:r>
          <a:endParaRPr lang="en-US" dirty="0"/>
        </a:p>
      </dgm:t>
    </dgm:pt>
    <dgm:pt modelId="{5F83BD93-B3B1-4C23-BE1B-19AB57701FDD}" type="parTrans" cxnId="{6D81DAEF-6A22-437C-9ED5-158247137204}">
      <dgm:prSet/>
      <dgm:spPr/>
      <dgm:t>
        <a:bodyPr/>
        <a:lstStyle/>
        <a:p>
          <a:endParaRPr lang="en-US"/>
        </a:p>
      </dgm:t>
    </dgm:pt>
    <dgm:pt modelId="{3BED3FAA-1EF5-4A88-8804-C10D84738697}" type="sibTrans" cxnId="{6D81DAEF-6A22-437C-9ED5-158247137204}">
      <dgm:prSet/>
      <dgm:spPr/>
      <dgm:t>
        <a:bodyPr/>
        <a:lstStyle/>
        <a:p>
          <a:endParaRPr lang="en-US"/>
        </a:p>
      </dgm:t>
    </dgm:pt>
    <dgm:pt modelId="{1399DDD3-8618-446C-BACC-58C69EE828A7}">
      <dgm:prSet phldrT="[Text]"/>
      <dgm:spPr/>
      <dgm:t>
        <a:bodyPr/>
        <a:lstStyle/>
        <a:p>
          <a:r>
            <a:rPr lang="en-US" dirty="0" smtClean="0"/>
            <a:t>Develop REDD+ Action Plan</a:t>
          </a:r>
          <a:endParaRPr lang="en-US" dirty="0"/>
        </a:p>
      </dgm:t>
    </dgm:pt>
    <dgm:pt modelId="{ABFCD91C-DC14-4CA0-A1AE-EC224FA4218B}" type="parTrans" cxnId="{D9AF3AB6-84BD-4972-BCD3-538EBB181461}">
      <dgm:prSet/>
      <dgm:spPr/>
      <dgm:t>
        <a:bodyPr/>
        <a:lstStyle/>
        <a:p>
          <a:endParaRPr lang="en-US"/>
        </a:p>
      </dgm:t>
    </dgm:pt>
    <dgm:pt modelId="{336D9688-C7F5-48E7-9D2F-78462558CF6E}" type="sibTrans" cxnId="{D9AF3AB6-84BD-4972-BCD3-538EBB181461}">
      <dgm:prSet/>
      <dgm:spPr/>
      <dgm:t>
        <a:bodyPr/>
        <a:lstStyle/>
        <a:p>
          <a:endParaRPr lang="en-US"/>
        </a:p>
      </dgm:t>
    </dgm:pt>
    <dgm:pt modelId="{647FBCE0-E485-41CA-81F2-74F6F129552A}">
      <dgm:prSet phldrT="[Text]"/>
      <dgm:spPr/>
      <dgm:t>
        <a:bodyPr/>
        <a:lstStyle/>
        <a:p>
          <a:r>
            <a:rPr lang="en-US" dirty="0" smtClean="0"/>
            <a:t>2016 - 2020</a:t>
          </a:r>
          <a:endParaRPr lang="en-US" dirty="0"/>
        </a:p>
      </dgm:t>
    </dgm:pt>
    <dgm:pt modelId="{A4A311CC-0294-4E09-A91D-3A8047BE6306}" type="parTrans" cxnId="{67BA975A-260E-4691-AB88-77F9DEC554BA}">
      <dgm:prSet/>
      <dgm:spPr/>
      <dgm:t>
        <a:bodyPr/>
        <a:lstStyle/>
        <a:p>
          <a:endParaRPr lang="en-US"/>
        </a:p>
      </dgm:t>
    </dgm:pt>
    <dgm:pt modelId="{DF34F1F0-B392-4A8F-9FC5-23985321E85E}" type="sibTrans" cxnId="{67BA975A-260E-4691-AB88-77F9DEC554BA}">
      <dgm:prSet/>
      <dgm:spPr/>
      <dgm:t>
        <a:bodyPr/>
        <a:lstStyle/>
        <a:p>
          <a:endParaRPr lang="en-US"/>
        </a:p>
      </dgm:t>
    </dgm:pt>
    <dgm:pt modelId="{94336D61-A41D-4BD7-B376-D57C6A54A40D}">
      <dgm:prSet phldrT="[Text]"/>
      <dgm:spPr/>
      <dgm:t>
        <a:bodyPr/>
        <a:lstStyle/>
        <a:p>
          <a:r>
            <a:rPr lang="en-US" dirty="0" smtClean="0"/>
            <a:t>Implement REDD+ Action Plan</a:t>
          </a:r>
          <a:endParaRPr lang="en-US" dirty="0"/>
        </a:p>
      </dgm:t>
    </dgm:pt>
    <dgm:pt modelId="{820D5897-CC0D-4146-BCBD-FFD32A3CC1C3}" type="parTrans" cxnId="{BFC680F9-7BBF-428D-96A0-85E83B9395CD}">
      <dgm:prSet/>
      <dgm:spPr/>
      <dgm:t>
        <a:bodyPr/>
        <a:lstStyle/>
        <a:p>
          <a:endParaRPr lang="en-US"/>
        </a:p>
      </dgm:t>
    </dgm:pt>
    <dgm:pt modelId="{6C4FCE15-D9C2-4EA1-A4A0-D28E9A3B3FB6}" type="sibTrans" cxnId="{BFC680F9-7BBF-428D-96A0-85E83B9395CD}">
      <dgm:prSet/>
      <dgm:spPr/>
      <dgm:t>
        <a:bodyPr/>
        <a:lstStyle/>
        <a:p>
          <a:endParaRPr lang="en-US"/>
        </a:p>
      </dgm:t>
    </dgm:pt>
    <dgm:pt modelId="{ACD25173-A66E-46AF-BEF6-862C197F7E24}">
      <dgm:prSet phldrT="[Text]"/>
      <dgm:spPr/>
      <dgm:t>
        <a:bodyPr/>
        <a:lstStyle/>
        <a:p>
          <a:r>
            <a:rPr lang="en-US" dirty="0" smtClean="0"/>
            <a:t>Post 2020</a:t>
          </a:r>
          <a:endParaRPr lang="en-US" dirty="0"/>
        </a:p>
      </dgm:t>
    </dgm:pt>
    <dgm:pt modelId="{D57A7AF6-FB55-4474-A5B9-40A424D5A2E1}" type="parTrans" cxnId="{ED7E48B4-307F-4AA2-A42D-14F465B2997B}">
      <dgm:prSet/>
      <dgm:spPr/>
      <dgm:t>
        <a:bodyPr/>
        <a:lstStyle/>
        <a:p>
          <a:endParaRPr lang="en-US"/>
        </a:p>
      </dgm:t>
    </dgm:pt>
    <dgm:pt modelId="{43DA5900-E30F-4429-9007-3E7933A0B405}" type="sibTrans" cxnId="{ED7E48B4-307F-4AA2-A42D-14F465B2997B}">
      <dgm:prSet/>
      <dgm:spPr/>
      <dgm:t>
        <a:bodyPr/>
        <a:lstStyle/>
        <a:p>
          <a:endParaRPr lang="en-US"/>
        </a:p>
      </dgm:t>
    </dgm:pt>
    <dgm:pt modelId="{BE4E2A95-5DF2-4307-9A17-9ACBBC489C9A}">
      <dgm:prSet phldrT="[Text]"/>
      <dgm:spPr/>
      <dgm:t>
        <a:bodyPr/>
        <a:lstStyle/>
        <a:p>
          <a:r>
            <a:rPr lang="en-US" dirty="0" smtClean="0"/>
            <a:t>Results-based payments</a:t>
          </a:r>
          <a:endParaRPr lang="en-US" dirty="0"/>
        </a:p>
      </dgm:t>
    </dgm:pt>
    <dgm:pt modelId="{16763BBF-0B78-4F5C-AA2C-C64B0D0A2E7E}" type="parTrans" cxnId="{28A143B2-C556-4D24-B686-53502291539A}">
      <dgm:prSet/>
      <dgm:spPr/>
      <dgm:t>
        <a:bodyPr/>
        <a:lstStyle/>
        <a:p>
          <a:endParaRPr lang="en-US"/>
        </a:p>
      </dgm:t>
    </dgm:pt>
    <dgm:pt modelId="{E9411C16-AF24-45A2-8A36-5A3A4866EFB1}" type="sibTrans" cxnId="{28A143B2-C556-4D24-B686-53502291539A}">
      <dgm:prSet/>
      <dgm:spPr/>
      <dgm:t>
        <a:bodyPr/>
        <a:lstStyle/>
        <a:p>
          <a:endParaRPr lang="en-US"/>
        </a:p>
      </dgm:t>
    </dgm:pt>
    <dgm:pt modelId="{66332BE9-238F-4F5D-BBBA-E376651E3B14}" type="pres">
      <dgm:prSet presAssocID="{888FBCCB-A98F-447F-B555-1059B94A0C76}" presName="theList" presStyleCnt="0">
        <dgm:presLayoutVars>
          <dgm:dir/>
          <dgm:animLvl val="lvl"/>
          <dgm:resizeHandles val="exact"/>
        </dgm:presLayoutVars>
      </dgm:prSet>
      <dgm:spPr/>
    </dgm:pt>
    <dgm:pt modelId="{BFBF17EB-1D87-4878-8911-1C2FEFAE791C}" type="pres">
      <dgm:prSet presAssocID="{B02D0EA8-4815-4C38-BA8F-257125EA704B}" presName="compNode" presStyleCnt="0"/>
      <dgm:spPr/>
    </dgm:pt>
    <dgm:pt modelId="{4A8F0557-7F19-4D28-BCDC-CAA9E22121BC}" type="pres">
      <dgm:prSet presAssocID="{B02D0EA8-4815-4C38-BA8F-257125EA704B}" presName="noGeometry" presStyleCnt="0"/>
      <dgm:spPr/>
    </dgm:pt>
    <dgm:pt modelId="{F08AAA9D-2F56-41EF-8342-9A48380F1D30}" type="pres">
      <dgm:prSet presAssocID="{B02D0EA8-4815-4C38-BA8F-257125EA704B}" presName="childTextVisible" presStyleLbl="bgAccFollowNode1" presStyleIdx="0" presStyleCnt="3">
        <dgm:presLayoutVars>
          <dgm:bulletEnabled val="1"/>
        </dgm:presLayoutVars>
      </dgm:prSet>
      <dgm:spPr/>
      <dgm:t>
        <a:bodyPr/>
        <a:lstStyle/>
        <a:p>
          <a:endParaRPr lang="en-US"/>
        </a:p>
      </dgm:t>
    </dgm:pt>
    <dgm:pt modelId="{2D0664BD-6EC5-481D-A394-14F376F76463}" type="pres">
      <dgm:prSet presAssocID="{B02D0EA8-4815-4C38-BA8F-257125EA704B}" presName="childTextHidden" presStyleLbl="bgAccFollowNode1" presStyleIdx="0" presStyleCnt="3"/>
      <dgm:spPr/>
      <dgm:t>
        <a:bodyPr/>
        <a:lstStyle/>
        <a:p>
          <a:endParaRPr lang="en-US"/>
        </a:p>
      </dgm:t>
    </dgm:pt>
    <dgm:pt modelId="{41A08739-8AD0-4280-8136-0DFBCB25B502}" type="pres">
      <dgm:prSet presAssocID="{B02D0EA8-4815-4C38-BA8F-257125EA704B}" presName="parentText" presStyleLbl="node1" presStyleIdx="0" presStyleCnt="3">
        <dgm:presLayoutVars>
          <dgm:chMax val="1"/>
          <dgm:bulletEnabled val="1"/>
        </dgm:presLayoutVars>
      </dgm:prSet>
      <dgm:spPr/>
    </dgm:pt>
    <dgm:pt modelId="{F4EE6E0C-2711-40E4-86E9-AE5BE0268BE9}" type="pres">
      <dgm:prSet presAssocID="{B02D0EA8-4815-4C38-BA8F-257125EA704B}" presName="aSpace" presStyleCnt="0"/>
      <dgm:spPr/>
    </dgm:pt>
    <dgm:pt modelId="{F613E04B-A26A-4DE2-A1D2-70A8473EA811}" type="pres">
      <dgm:prSet presAssocID="{647FBCE0-E485-41CA-81F2-74F6F129552A}" presName="compNode" presStyleCnt="0"/>
      <dgm:spPr/>
    </dgm:pt>
    <dgm:pt modelId="{5478B1EE-A904-434E-B3BC-BC218345C431}" type="pres">
      <dgm:prSet presAssocID="{647FBCE0-E485-41CA-81F2-74F6F129552A}" presName="noGeometry" presStyleCnt="0"/>
      <dgm:spPr/>
    </dgm:pt>
    <dgm:pt modelId="{827714A6-F43D-4E03-8A33-786C91C6D620}" type="pres">
      <dgm:prSet presAssocID="{647FBCE0-E485-41CA-81F2-74F6F129552A}" presName="childTextVisible" presStyleLbl="bgAccFollowNode1" presStyleIdx="1" presStyleCnt="3">
        <dgm:presLayoutVars>
          <dgm:bulletEnabled val="1"/>
        </dgm:presLayoutVars>
      </dgm:prSet>
      <dgm:spPr/>
      <dgm:t>
        <a:bodyPr/>
        <a:lstStyle/>
        <a:p>
          <a:endParaRPr lang="en-US"/>
        </a:p>
      </dgm:t>
    </dgm:pt>
    <dgm:pt modelId="{7209DE0E-0524-4FA8-8BD7-F621DAC3BE4C}" type="pres">
      <dgm:prSet presAssocID="{647FBCE0-E485-41CA-81F2-74F6F129552A}" presName="childTextHidden" presStyleLbl="bgAccFollowNode1" presStyleIdx="1" presStyleCnt="3"/>
      <dgm:spPr/>
      <dgm:t>
        <a:bodyPr/>
        <a:lstStyle/>
        <a:p>
          <a:endParaRPr lang="en-US"/>
        </a:p>
      </dgm:t>
    </dgm:pt>
    <dgm:pt modelId="{3C982591-982B-4362-926C-47728BA9198C}" type="pres">
      <dgm:prSet presAssocID="{647FBCE0-E485-41CA-81F2-74F6F129552A}" presName="parentText" presStyleLbl="node1" presStyleIdx="1" presStyleCnt="3">
        <dgm:presLayoutVars>
          <dgm:chMax val="1"/>
          <dgm:bulletEnabled val="1"/>
        </dgm:presLayoutVars>
      </dgm:prSet>
      <dgm:spPr/>
    </dgm:pt>
    <dgm:pt modelId="{70B4B224-694B-4A1B-B386-212CE4533119}" type="pres">
      <dgm:prSet presAssocID="{647FBCE0-E485-41CA-81F2-74F6F129552A}" presName="aSpace" presStyleCnt="0"/>
      <dgm:spPr/>
    </dgm:pt>
    <dgm:pt modelId="{DB78D474-8585-40CF-BEBC-DB640B408F75}" type="pres">
      <dgm:prSet presAssocID="{ACD25173-A66E-46AF-BEF6-862C197F7E24}" presName="compNode" presStyleCnt="0"/>
      <dgm:spPr/>
    </dgm:pt>
    <dgm:pt modelId="{8DC18408-E1B8-4D0E-8BF0-0521E8995712}" type="pres">
      <dgm:prSet presAssocID="{ACD25173-A66E-46AF-BEF6-862C197F7E24}" presName="noGeometry" presStyleCnt="0"/>
      <dgm:spPr/>
    </dgm:pt>
    <dgm:pt modelId="{299B82BB-8707-40E7-A6BE-6F73CD77D0B2}" type="pres">
      <dgm:prSet presAssocID="{ACD25173-A66E-46AF-BEF6-862C197F7E24}" presName="childTextVisible" presStyleLbl="bgAccFollowNode1" presStyleIdx="2" presStyleCnt="3">
        <dgm:presLayoutVars>
          <dgm:bulletEnabled val="1"/>
        </dgm:presLayoutVars>
      </dgm:prSet>
      <dgm:spPr/>
      <dgm:t>
        <a:bodyPr/>
        <a:lstStyle/>
        <a:p>
          <a:endParaRPr lang="en-US"/>
        </a:p>
      </dgm:t>
    </dgm:pt>
    <dgm:pt modelId="{D1BFB99E-E0E0-45B1-AC4E-C4B1CD128234}" type="pres">
      <dgm:prSet presAssocID="{ACD25173-A66E-46AF-BEF6-862C197F7E24}" presName="childTextHidden" presStyleLbl="bgAccFollowNode1" presStyleIdx="2" presStyleCnt="3"/>
      <dgm:spPr/>
      <dgm:t>
        <a:bodyPr/>
        <a:lstStyle/>
        <a:p>
          <a:endParaRPr lang="en-US"/>
        </a:p>
      </dgm:t>
    </dgm:pt>
    <dgm:pt modelId="{4D7B00D1-86F8-461D-846B-E4160C54F1CC}" type="pres">
      <dgm:prSet presAssocID="{ACD25173-A66E-46AF-BEF6-862C197F7E24}" presName="parentText" presStyleLbl="node1" presStyleIdx="2" presStyleCnt="3">
        <dgm:presLayoutVars>
          <dgm:chMax val="1"/>
          <dgm:bulletEnabled val="1"/>
        </dgm:presLayoutVars>
      </dgm:prSet>
      <dgm:spPr/>
      <dgm:t>
        <a:bodyPr/>
        <a:lstStyle/>
        <a:p>
          <a:endParaRPr lang="en-US"/>
        </a:p>
      </dgm:t>
    </dgm:pt>
  </dgm:ptLst>
  <dgm:cxnLst>
    <dgm:cxn modelId="{4A37483A-A08F-4754-961C-F45F125B5CD3}" type="presOf" srcId="{B02D0EA8-4815-4C38-BA8F-257125EA704B}" destId="{41A08739-8AD0-4280-8136-0DFBCB25B502}" srcOrd="0" destOrd="0" presId="urn:microsoft.com/office/officeart/2005/8/layout/hProcess6"/>
    <dgm:cxn modelId="{A51E8FD7-5075-43AF-8F3C-4ED01AEF6F84}" type="presOf" srcId="{647FBCE0-E485-41CA-81F2-74F6F129552A}" destId="{3C982591-982B-4362-926C-47728BA9198C}" srcOrd="0" destOrd="0" presId="urn:microsoft.com/office/officeart/2005/8/layout/hProcess6"/>
    <dgm:cxn modelId="{38EAFC52-AAF0-45E0-8759-EB881FBB6FE0}" type="presOf" srcId="{1399DDD3-8618-446C-BACC-58C69EE828A7}" destId="{2D0664BD-6EC5-481D-A394-14F376F76463}" srcOrd="1" destOrd="0" presId="urn:microsoft.com/office/officeart/2005/8/layout/hProcess6"/>
    <dgm:cxn modelId="{D9AF3AB6-84BD-4972-BCD3-538EBB181461}" srcId="{B02D0EA8-4815-4C38-BA8F-257125EA704B}" destId="{1399DDD3-8618-446C-BACC-58C69EE828A7}" srcOrd="0" destOrd="0" parTransId="{ABFCD91C-DC14-4CA0-A1AE-EC224FA4218B}" sibTransId="{336D9688-C7F5-48E7-9D2F-78462558CF6E}"/>
    <dgm:cxn modelId="{B89A1621-DEBA-460A-999F-13A3E12E6D93}" type="presOf" srcId="{1399DDD3-8618-446C-BACC-58C69EE828A7}" destId="{F08AAA9D-2F56-41EF-8342-9A48380F1D30}" srcOrd="0" destOrd="0" presId="urn:microsoft.com/office/officeart/2005/8/layout/hProcess6"/>
    <dgm:cxn modelId="{6D81DAEF-6A22-437C-9ED5-158247137204}" srcId="{888FBCCB-A98F-447F-B555-1059B94A0C76}" destId="{B02D0EA8-4815-4C38-BA8F-257125EA704B}" srcOrd="0" destOrd="0" parTransId="{5F83BD93-B3B1-4C23-BE1B-19AB57701FDD}" sibTransId="{3BED3FAA-1EF5-4A88-8804-C10D84738697}"/>
    <dgm:cxn modelId="{BFC680F9-7BBF-428D-96A0-85E83B9395CD}" srcId="{647FBCE0-E485-41CA-81F2-74F6F129552A}" destId="{94336D61-A41D-4BD7-B376-D57C6A54A40D}" srcOrd="0" destOrd="0" parTransId="{820D5897-CC0D-4146-BCBD-FFD32A3CC1C3}" sibTransId="{6C4FCE15-D9C2-4EA1-A4A0-D28E9A3B3FB6}"/>
    <dgm:cxn modelId="{BE52934E-EEDD-4244-A69F-E9BF5A94EE7B}" type="presOf" srcId="{ACD25173-A66E-46AF-BEF6-862C197F7E24}" destId="{4D7B00D1-86F8-461D-846B-E4160C54F1CC}" srcOrd="0" destOrd="0" presId="urn:microsoft.com/office/officeart/2005/8/layout/hProcess6"/>
    <dgm:cxn modelId="{A43B2050-DFD2-4600-9710-D075AB828BBD}" type="presOf" srcId="{94336D61-A41D-4BD7-B376-D57C6A54A40D}" destId="{7209DE0E-0524-4FA8-8BD7-F621DAC3BE4C}" srcOrd="1" destOrd="0" presId="urn:microsoft.com/office/officeart/2005/8/layout/hProcess6"/>
    <dgm:cxn modelId="{DEB5061A-0415-4192-BCFA-C2A1F1B91A62}" type="presOf" srcId="{BE4E2A95-5DF2-4307-9A17-9ACBBC489C9A}" destId="{299B82BB-8707-40E7-A6BE-6F73CD77D0B2}" srcOrd="0" destOrd="0" presId="urn:microsoft.com/office/officeart/2005/8/layout/hProcess6"/>
    <dgm:cxn modelId="{67BA975A-260E-4691-AB88-77F9DEC554BA}" srcId="{888FBCCB-A98F-447F-B555-1059B94A0C76}" destId="{647FBCE0-E485-41CA-81F2-74F6F129552A}" srcOrd="1" destOrd="0" parTransId="{A4A311CC-0294-4E09-A91D-3A8047BE6306}" sibTransId="{DF34F1F0-B392-4A8F-9FC5-23985321E85E}"/>
    <dgm:cxn modelId="{FA2B16B2-2E50-4A31-A559-6E3502EC15C9}" type="presOf" srcId="{BE4E2A95-5DF2-4307-9A17-9ACBBC489C9A}" destId="{D1BFB99E-E0E0-45B1-AC4E-C4B1CD128234}" srcOrd="1" destOrd="0" presId="urn:microsoft.com/office/officeart/2005/8/layout/hProcess6"/>
    <dgm:cxn modelId="{86FB3403-AFD4-4CEF-9059-C831A8EF0360}" type="presOf" srcId="{94336D61-A41D-4BD7-B376-D57C6A54A40D}" destId="{827714A6-F43D-4E03-8A33-786C91C6D620}" srcOrd="0" destOrd="0" presId="urn:microsoft.com/office/officeart/2005/8/layout/hProcess6"/>
    <dgm:cxn modelId="{28A143B2-C556-4D24-B686-53502291539A}" srcId="{ACD25173-A66E-46AF-BEF6-862C197F7E24}" destId="{BE4E2A95-5DF2-4307-9A17-9ACBBC489C9A}" srcOrd="0" destOrd="0" parTransId="{16763BBF-0B78-4F5C-AA2C-C64B0D0A2E7E}" sibTransId="{E9411C16-AF24-45A2-8A36-5A3A4866EFB1}"/>
    <dgm:cxn modelId="{ED7E48B4-307F-4AA2-A42D-14F465B2997B}" srcId="{888FBCCB-A98F-447F-B555-1059B94A0C76}" destId="{ACD25173-A66E-46AF-BEF6-862C197F7E24}" srcOrd="2" destOrd="0" parTransId="{D57A7AF6-FB55-4474-A5B9-40A424D5A2E1}" sibTransId="{43DA5900-E30F-4429-9007-3E7933A0B405}"/>
    <dgm:cxn modelId="{997FD3A4-F814-4C9C-B7D7-F424DFE91B8F}" type="presOf" srcId="{888FBCCB-A98F-447F-B555-1059B94A0C76}" destId="{66332BE9-238F-4F5D-BBBA-E376651E3B14}" srcOrd="0" destOrd="0" presId="urn:microsoft.com/office/officeart/2005/8/layout/hProcess6"/>
    <dgm:cxn modelId="{05023862-3BD9-470E-8654-AD4D9A042812}" type="presParOf" srcId="{66332BE9-238F-4F5D-BBBA-E376651E3B14}" destId="{BFBF17EB-1D87-4878-8911-1C2FEFAE791C}" srcOrd="0" destOrd="0" presId="urn:microsoft.com/office/officeart/2005/8/layout/hProcess6"/>
    <dgm:cxn modelId="{9E4900CC-1AE6-4654-9C6D-4C96B2809B1A}" type="presParOf" srcId="{BFBF17EB-1D87-4878-8911-1C2FEFAE791C}" destId="{4A8F0557-7F19-4D28-BCDC-CAA9E22121BC}" srcOrd="0" destOrd="0" presId="urn:microsoft.com/office/officeart/2005/8/layout/hProcess6"/>
    <dgm:cxn modelId="{95AFFEE1-CE60-4232-B35E-37F41B79CF7E}" type="presParOf" srcId="{BFBF17EB-1D87-4878-8911-1C2FEFAE791C}" destId="{F08AAA9D-2F56-41EF-8342-9A48380F1D30}" srcOrd="1" destOrd="0" presId="urn:microsoft.com/office/officeart/2005/8/layout/hProcess6"/>
    <dgm:cxn modelId="{CB0B6AAA-9A61-4DA7-8507-BA4FAD675200}" type="presParOf" srcId="{BFBF17EB-1D87-4878-8911-1C2FEFAE791C}" destId="{2D0664BD-6EC5-481D-A394-14F376F76463}" srcOrd="2" destOrd="0" presId="urn:microsoft.com/office/officeart/2005/8/layout/hProcess6"/>
    <dgm:cxn modelId="{AB677CCB-540A-4288-9641-767F2C1E3467}" type="presParOf" srcId="{BFBF17EB-1D87-4878-8911-1C2FEFAE791C}" destId="{41A08739-8AD0-4280-8136-0DFBCB25B502}" srcOrd="3" destOrd="0" presId="urn:microsoft.com/office/officeart/2005/8/layout/hProcess6"/>
    <dgm:cxn modelId="{6E261656-B8DD-47DF-A46C-C9F5A0B6B973}" type="presParOf" srcId="{66332BE9-238F-4F5D-BBBA-E376651E3B14}" destId="{F4EE6E0C-2711-40E4-86E9-AE5BE0268BE9}" srcOrd="1" destOrd="0" presId="urn:microsoft.com/office/officeart/2005/8/layout/hProcess6"/>
    <dgm:cxn modelId="{2C856BBA-CFA8-4BA4-93EE-3EBD69DB8F49}" type="presParOf" srcId="{66332BE9-238F-4F5D-BBBA-E376651E3B14}" destId="{F613E04B-A26A-4DE2-A1D2-70A8473EA811}" srcOrd="2" destOrd="0" presId="urn:microsoft.com/office/officeart/2005/8/layout/hProcess6"/>
    <dgm:cxn modelId="{54204043-EBB1-4323-9C6D-70AED91B83D6}" type="presParOf" srcId="{F613E04B-A26A-4DE2-A1D2-70A8473EA811}" destId="{5478B1EE-A904-434E-B3BC-BC218345C431}" srcOrd="0" destOrd="0" presId="urn:microsoft.com/office/officeart/2005/8/layout/hProcess6"/>
    <dgm:cxn modelId="{CD206D4D-5710-400D-AD6C-9828F5A69B65}" type="presParOf" srcId="{F613E04B-A26A-4DE2-A1D2-70A8473EA811}" destId="{827714A6-F43D-4E03-8A33-786C91C6D620}" srcOrd="1" destOrd="0" presId="urn:microsoft.com/office/officeart/2005/8/layout/hProcess6"/>
    <dgm:cxn modelId="{A1111901-805D-4D77-9383-18B999AD4A23}" type="presParOf" srcId="{F613E04B-A26A-4DE2-A1D2-70A8473EA811}" destId="{7209DE0E-0524-4FA8-8BD7-F621DAC3BE4C}" srcOrd="2" destOrd="0" presId="urn:microsoft.com/office/officeart/2005/8/layout/hProcess6"/>
    <dgm:cxn modelId="{29AC29E3-AF55-4275-A150-73A9D23C53C3}" type="presParOf" srcId="{F613E04B-A26A-4DE2-A1D2-70A8473EA811}" destId="{3C982591-982B-4362-926C-47728BA9198C}" srcOrd="3" destOrd="0" presId="urn:microsoft.com/office/officeart/2005/8/layout/hProcess6"/>
    <dgm:cxn modelId="{7B9DC129-934E-4AEC-A305-BFD39DC2F3FF}" type="presParOf" srcId="{66332BE9-238F-4F5D-BBBA-E376651E3B14}" destId="{70B4B224-694B-4A1B-B386-212CE4533119}" srcOrd="3" destOrd="0" presId="urn:microsoft.com/office/officeart/2005/8/layout/hProcess6"/>
    <dgm:cxn modelId="{0BEDC359-A3A4-4992-8062-37D7634BECD2}" type="presParOf" srcId="{66332BE9-238F-4F5D-BBBA-E376651E3B14}" destId="{DB78D474-8585-40CF-BEBC-DB640B408F75}" srcOrd="4" destOrd="0" presId="urn:microsoft.com/office/officeart/2005/8/layout/hProcess6"/>
    <dgm:cxn modelId="{31A6CF61-16E1-4D61-B61D-E2AFF6F26A27}" type="presParOf" srcId="{DB78D474-8585-40CF-BEBC-DB640B408F75}" destId="{8DC18408-E1B8-4D0E-8BF0-0521E8995712}" srcOrd="0" destOrd="0" presId="urn:microsoft.com/office/officeart/2005/8/layout/hProcess6"/>
    <dgm:cxn modelId="{2F7629EF-B47D-473A-B8FB-C93B201EAB9B}" type="presParOf" srcId="{DB78D474-8585-40CF-BEBC-DB640B408F75}" destId="{299B82BB-8707-40E7-A6BE-6F73CD77D0B2}" srcOrd="1" destOrd="0" presId="urn:microsoft.com/office/officeart/2005/8/layout/hProcess6"/>
    <dgm:cxn modelId="{75C36FBF-C59B-43A9-BE98-12C15AC1C544}" type="presParOf" srcId="{DB78D474-8585-40CF-BEBC-DB640B408F75}" destId="{D1BFB99E-E0E0-45B1-AC4E-C4B1CD128234}" srcOrd="2" destOrd="0" presId="urn:microsoft.com/office/officeart/2005/8/layout/hProcess6"/>
    <dgm:cxn modelId="{1E97D22F-4169-40B4-BF71-36C95460C481}" type="presParOf" srcId="{DB78D474-8585-40CF-BEBC-DB640B408F75}" destId="{4D7B00D1-86F8-461D-846B-E4160C54F1C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AAA9D-2F56-41EF-8342-9A48380F1D30}">
      <dsp:nvSpPr>
        <dsp:cNvPr id="0" name=""/>
        <dsp:cNvSpPr/>
      </dsp:nvSpPr>
      <dsp:spPr>
        <a:xfrm>
          <a:off x="534441" y="992767"/>
          <a:ext cx="2121693" cy="185462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Develop REDD+ Action Plan</a:t>
          </a:r>
          <a:endParaRPr lang="en-US" sz="1700" kern="1200" dirty="0"/>
        </a:p>
      </dsp:txBody>
      <dsp:txXfrm>
        <a:off x="1064865" y="1270961"/>
        <a:ext cx="1034326" cy="1298239"/>
      </dsp:txXfrm>
    </dsp:sp>
    <dsp:sp modelId="{41A08739-8AD0-4280-8136-0DFBCB25B502}">
      <dsp:nvSpPr>
        <dsp:cNvPr id="0" name=""/>
        <dsp:cNvSpPr/>
      </dsp:nvSpPr>
      <dsp:spPr>
        <a:xfrm>
          <a:off x="4018" y="1389658"/>
          <a:ext cx="1060846" cy="1060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2016</a:t>
          </a:r>
          <a:endParaRPr lang="en-US" sz="2200" kern="1200" dirty="0"/>
        </a:p>
      </dsp:txBody>
      <dsp:txXfrm>
        <a:off x="159375" y="1545015"/>
        <a:ext cx="750132" cy="750132"/>
      </dsp:txXfrm>
    </dsp:sp>
    <dsp:sp modelId="{827714A6-F43D-4E03-8A33-786C91C6D620}">
      <dsp:nvSpPr>
        <dsp:cNvPr id="0" name=""/>
        <dsp:cNvSpPr/>
      </dsp:nvSpPr>
      <dsp:spPr>
        <a:xfrm>
          <a:off x="3319164" y="992767"/>
          <a:ext cx="2121693" cy="185462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Implement REDD+ Action Plan</a:t>
          </a:r>
          <a:endParaRPr lang="en-US" sz="1700" kern="1200" dirty="0"/>
        </a:p>
      </dsp:txBody>
      <dsp:txXfrm>
        <a:off x="3849588" y="1270961"/>
        <a:ext cx="1034326" cy="1298239"/>
      </dsp:txXfrm>
    </dsp:sp>
    <dsp:sp modelId="{3C982591-982B-4362-926C-47728BA9198C}">
      <dsp:nvSpPr>
        <dsp:cNvPr id="0" name=""/>
        <dsp:cNvSpPr/>
      </dsp:nvSpPr>
      <dsp:spPr>
        <a:xfrm>
          <a:off x="2788741" y="1389658"/>
          <a:ext cx="1060846" cy="1060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2016 - 2020</a:t>
          </a:r>
          <a:endParaRPr lang="en-US" sz="2200" kern="1200" dirty="0"/>
        </a:p>
      </dsp:txBody>
      <dsp:txXfrm>
        <a:off x="2944098" y="1545015"/>
        <a:ext cx="750132" cy="750132"/>
      </dsp:txXfrm>
    </dsp:sp>
    <dsp:sp modelId="{299B82BB-8707-40E7-A6BE-6F73CD77D0B2}">
      <dsp:nvSpPr>
        <dsp:cNvPr id="0" name=""/>
        <dsp:cNvSpPr/>
      </dsp:nvSpPr>
      <dsp:spPr>
        <a:xfrm>
          <a:off x="6103887" y="992767"/>
          <a:ext cx="2121693" cy="185462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Results-based payments</a:t>
          </a:r>
          <a:endParaRPr lang="en-US" sz="1700" kern="1200" dirty="0"/>
        </a:p>
      </dsp:txBody>
      <dsp:txXfrm>
        <a:off x="6634311" y="1270961"/>
        <a:ext cx="1034326" cy="1298239"/>
      </dsp:txXfrm>
    </dsp:sp>
    <dsp:sp modelId="{4D7B00D1-86F8-461D-846B-E4160C54F1CC}">
      <dsp:nvSpPr>
        <dsp:cNvPr id="0" name=""/>
        <dsp:cNvSpPr/>
      </dsp:nvSpPr>
      <dsp:spPr>
        <a:xfrm>
          <a:off x="5573464" y="1389658"/>
          <a:ext cx="1060846" cy="1060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Post 2020</a:t>
          </a:r>
          <a:endParaRPr lang="en-US" sz="2200" kern="1200" dirty="0"/>
        </a:p>
      </dsp:txBody>
      <dsp:txXfrm>
        <a:off x="5728821" y="1545015"/>
        <a:ext cx="750132" cy="750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3721D-EAD6-4B7A-9737-FA61526C293B}" type="datetimeFigureOut">
              <a:rPr lang="en-US" smtClean="0"/>
              <a:t>10/1/2015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7BACF-E6E0-4160-8178-06DCE7EDA420}" type="slidenum">
              <a:rPr lang="en-US" smtClean="0"/>
              <a:t>‹#›</a:t>
            </a:fld>
            <a:endParaRPr lang="en-US"/>
          </a:p>
        </p:txBody>
      </p:sp>
    </p:spTree>
    <p:extLst>
      <p:ext uri="{BB962C8B-B14F-4D97-AF65-F5344CB8AC3E}">
        <p14:creationId xmlns:p14="http://schemas.microsoft.com/office/powerpoint/2010/main" val="343313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4B14A-145B-4804-BABA-4DAAE8509D60}" type="slidenum">
              <a:rPr lang="en-US" smtClean="0"/>
              <a:t>1</a:t>
            </a:fld>
            <a:endParaRPr lang="en-US"/>
          </a:p>
        </p:txBody>
      </p:sp>
    </p:spTree>
    <p:extLst>
      <p:ext uri="{BB962C8B-B14F-4D97-AF65-F5344CB8AC3E}">
        <p14:creationId xmlns:p14="http://schemas.microsoft.com/office/powerpoint/2010/main" val="164830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Note to Celina: </a:t>
            </a:r>
            <a:r>
              <a:rPr lang="en-US" i="1" dirty="0" smtClean="0"/>
              <a:t>Be ready to answer the question</a:t>
            </a:r>
            <a:r>
              <a:rPr lang="en-US" i="1" baseline="0" dirty="0" smtClean="0"/>
              <a:t> of where the SGP co-financing comes from. </a:t>
            </a:r>
            <a:r>
              <a:rPr lang="en-US" b="1" i="1" baseline="0" dirty="0" smtClean="0"/>
              <a:t>Answer: </a:t>
            </a:r>
            <a:r>
              <a:rPr lang="en-US" i="1" baseline="0" dirty="0" smtClean="0"/>
              <a:t>Matching grant funding from complementary SGP thematic areas like land degradation and climate change, which would be disbursed in line with the CBR+ Country Plan. Also, in kind contribution in the form of staff time, use of premises, equipment etc.</a:t>
            </a:r>
          </a:p>
          <a:p>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94B14A-145B-4804-BABA-4DAAE8509D60}" type="slidenum">
              <a:rPr lang="en-US" smtClean="0"/>
              <a:t>3</a:t>
            </a:fld>
            <a:endParaRPr lang="en-US"/>
          </a:p>
        </p:txBody>
      </p:sp>
    </p:spTree>
    <p:extLst>
      <p:ext uri="{BB962C8B-B14F-4D97-AF65-F5344CB8AC3E}">
        <p14:creationId xmlns:p14="http://schemas.microsoft.com/office/powerpoint/2010/main" val="334834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At the country level, CBR+ is being managed by SGP’s National Coordinators (UNDP staff experienced in managing small grant processes at the country level), working closely with UN-REDD staff who are providing technical guidance and ensuring robust links to UN-REDD processes.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SGP National Steering Committees are already in place in SGP countries. For CBR+, these have been supplemented with REDD+ expertise from the National Programme steering committees and IP/CSO platforms to form CBR+ National Steering Committees</a:t>
            </a:r>
            <a:r>
              <a:rPr lang="en-US" i="1" baseline="0" dirty="0" smtClean="0">
                <a:solidFill>
                  <a:srgbClr val="FF0000"/>
                </a:solidFill>
              </a:rPr>
              <a:t>. </a:t>
            </a:r>
            <a:r>
              <a:rPr lang="en-US" baseline="0" dirty="0" smtClean="0"/>
              <a:t>CBR+ NSCs will approve CBR+ Country Plans and will select grantees. The precise composition of each CBR+ NSC varies from country to country but </a:t>
            </a:r>
            <a:r>
              <a:rPr lang="en-US" i="1" baseline="0" dirty="0" smtClean="0"/>
              <a:t>[generally 3-4 additional members have been added – including] </a:t>
            </a:r>
            <a:r>
              <a:rPr lang="en-US" baseline="0" dirty="0" smtClean="0"/>
              <a:t>government, IP and CSO representation.</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CBR+ Country </a:t>
            </a:r>
            <a:r>
              <a:rPr lang="en-US" baseline="0" dirty="0" smtClean="0"/>
              <a:t>Plan for Cambodia has been developed. The Country Plan outlines </a:t>
            </a:r>
            <a:r>
              <a:rPr lang="en-US" baseline="0" dirty="0" smtClean="0"/>
              <a:t>the approach for selecting grant recipients in each country, and ensure that the CBR+ grants complement ongoing REDD+ processes. </a:t>
            </a:r>
            <a:r>
              <a:rPr lang="en-US" i="1" baseline="0" dirty="0" smtClean="0"/>
              <a:t>[They also compliment the SGP Country Programme Strategies]</a:t>
            </a:r>
            <a:endParaRPr lang="en-US" i="1"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1402C22-DCBB-47C0-AAFD-5E08B87CFAFF}" type="slidenum">
              <a:rPr lang="en-GB" smtClean="0"/>
              <a:pPr/>
              <a:t>4</a:t>
            </a:fld>
            <a:endParaRPr lang="en-GB"/>
          </a:p>
        </p:txBody>
      </p:sp>
    </p:spTree>
    <p:extLst>
      <p:ext uri="{BB962C8B-B14F-4D97-AF65-F5344CB8AC3E}">
        <p14:creationId xmlns:p14="http://schemas.microsoft.com/office/powerpoint/2010/main" val="339091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recap to help CBR+ grantees understand how their activities are linked to UNFCCC. </a:t>
            </a:r>
          </a:p>
          <a:p>
            <a:endParaRPr lang="en-US" baseline="0" dirty="0" smtClean="0"/>
          </a:p>
          <a:p>
            <a:r>
              <a:rPr lang="en-US" baseline="0" dirty="0" smtClean="0"/>
              <a:t>Highlight how understanding drivers of deforestation and forest degradation and barriers to “+” partly helps to identify what the “scope” (which of the 5 REDD+ activities) and “scale” (national and/or subnational) will be. Another important item linked to that are the policies and measures (</a:t>
            </a:r>
            <a:r>
              <a:rPr lang="en-US" baseline="0" dirty="0" err="1" smtClean="0"/>
              <a:t>PaMs</a:t>
            </a:r>
            <a:r>
              <a:rPr lang="en-US" baseline="0" dirty="0" smtClean="0"/>
              <a:t>) to address the drivers and barriers. CBR+ can help to test potential measures, e.g., actions/interventions. The results and experiences from these can be used to refine the NRS and improve its implementation. </a:t>
            </a:r>
            <a:endParaRPr lang="en-US" dirty="0"/>
          </a:p>
        </p:txBody>
      </p:sp>
      <p:sp>
        <p:nvSpPr>
          <p:cNvPr id="4" name="Slide Number Placeholder 3"/>
          <p:cNvSpPr>
            <a:spLocks noGrp="1"/>
          </p:cNvSpPr>
          <p:nvPr>
            <p:ph type="sldNum" sz="quarter" idx="10"/>
          </p:nvPr>
        </p:nvSpPr>
        <p:spPr/>
        <p:txBody>
          <a:bodyPr/>
          <a:lstStyle/>
          <a:p>
            <a:fld id="{7C47BACF-E6E0-4160-8178-06DCE7EDA420}" type="slidenum">
              <a:rPr lang="en-US" smtClean="0"/>
              <a:t>7</a:t>
            </a:fld>
            <a:endParaRPr lang="en-US"/>
          </a:p>
        </p:txBody>
      </p:sp>
    </p:spTree>
    <p:extLst>
      <p:ext uri="{BB962C8B-B14F-4D97-AF65-F5344CB8AC3E}">
        <p14:creationId xmlns:p14="http://schemas.microsoft.com/office/powerpoint/2010/main" val="176967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diagram illustrates the synergistic relationship between UN-REDD and SGP. </a:t>
            </a:r>
            <a:endParaRPr lang="en-US" dirty="0" smtClean="0"/>
          </a:p>
          <a:p>
            <a:pPr marL="171450" indent="-171450">
              <a:buFont typeface="Arial" panose="020B0604020202020204" pitchFamily="34" charset="0"/>
              <a:buChar char="•"/>
            </a:pPr>
            <a:r>
              <a:rPr lang="en-US" dirty="0" smtClean="0"/>
              <a:t>If necessary, quickly</a:t>
            </a:r>
            <a:r>
              <a:rPr lang="en-US" baseline="0" dirty="0" smtClean="0"/>
              <a:t> recap the 4 elements of Warsaw Framework: NS/AP, FREL/FRL; NFMS and SIS</a:t>
            </a:r>
          </a:p>
          <a:p>
            <a:pPr marL="171450" indent="-171450">
              <a:buFont typeface="Arial" panose="020B0604020202020204" pitchFamily="34" charset="0"/>
              <a:buChar char="•"/>
            </a:pPr>
            <a:r>
              <a:rPr lang="en-US" dirty="0" smtClean="0"/>
              <a:t>The key point to highlight</a:t>
            </a:r>
            <a:r>
              <a:rPr lang="en-US" baseline="0" dirty="0" smtClean="0"/>
              <a:t> here is that CBR+ provides an opportunity </a:t>
            </a:r>
            <a:r>
              <a:rPr lang="en-US" sz="1200" dirty="0" smtClean="0">
                <a:solidFill>
                  <a:schemeClr val="tx1">
                    <a:lumMod val="85000"/>
                    <a:lumOff val="15000"/>
                  </a:schemeClr>
                </a:solidFill>
                <a:latin typeface="Calibri" pitchFamily="34" charset="0"/>
              </a:rPr>
              <a:t>to </a:t>
            </a:r>
            <a:r>
              <a:rPr lang="en-US" sz="1200" b="1" dirty="0" smtClean="0">
                <a:solidFill>
                  <a:schemeClr val="tx1">
                    <a:lumMod val="85000"/>
                    <a:lumOff val="15000"/>
                  </a:schemeClr>
                </a:solidFill>
                <a:latin typeface="Calibri" pitchFamily="34" charset="0"/>
              </a:rPr>
              <a:t>familiarize</a:t>
            </a:r>
            <a:r>
              <a:rPr lang="en-US" sz="1200" dirty="0" smtClean="0">
                <a:solidFill>
                  <a:schemeClr val="tx1">
                    <a:lumMod val="85000"/>
                    <a:lumOff val="15000"/>
                  </a:schemeClr>
                </a:solidFill>
                <a:latin typeface="Calibri" pitchFamily="34" charset="0"/>
              </a:rPr>
              <a:t> stakeholders at the community level with REDD+; support to </a:t>
            </a:r>
            <a:r>
              <a:rPr lang="en-US" sz="1200" b="1" dirty="0" smtClean="0">
                <a:solidFill>
                  <a:schemeClr val="tx1">
                    <a:lumMod val="85000"/>
                    <a:lumOff val="15000"/>
                  </a:schemeClr>
                </a:solidFill>
                <a:latin typeface="Calibri" pitchFamily="34" charset="0"/>
              </a:rPr>
              <a:t>learn</a:t>
            </a:r>
            <a:r>
              <a:rPr lang="en-US" sz="1200" dirty="0" smtClean="0">
                <a:solidFill>
                  <a:schemeClr val="tx1">
                    <a:lumMod val="85000"/>
                    <a:lumOff val="15000"/>
                  </a:schemeClr>
                </a:solidFill>
                <a:latin typeface="Calibri" pitchFamily="34" charset="0"/>
              </a:rPr>
              <a:t> about, </a:t>
            </a:r>
            <a:r>
              <a:rPr lang="en-US" sz="1200" b="1" dirty="0" smtClean="0">
                <a:solidFill>
                  <a:schemeClr val="tx1">
                    <a:lumMod val="85000"/>
                    <a:lumOff val="15000"/>
                  </a:schemeClr>
                </a:solidFill>
                <a:latin typeface="Calibri" pitchFamily="34" charset="0"/>
              </a:rPr>
              <a:t>engage</a:t>
            </a:r>
            <a:r>
              <a:rPr lang="en-US" sz="1200" dirty="0" smtClean="0">
                <a:solidFill>
                  <a:schemeClr val="tx1">
                    <a:lumMod val="85000"/>
                    <a:lumOff val="15000"/>
                  </a:schemeClr>
                </a:solidFill>
                <a:latin typeface="Calibri" pitchFamily="34" charset="0"/>
              </a:rPr>
              <a:t> with, and </a:t>
            </a:r>
            <a:r>
              <a:rPr lang="en-US" sz="1200" b="1" dirty="0" smtClean="0">
                <a:solidFill>
                  <a:schemeClr val="tx1">
                    <a:lumMod val="85000"/>
                    <a:lumOff val="15000"/>
                  </a:schemeClr>
                </a:solidFill>
                <a:latin typeface="Calibri" pitchFamily="34" charset="0"/>
              </a:rPr>
              <a:t>influence</a:t>
            </a:r>
            <a:r>
              <a:rPr lang="en-US" sz="1200" dirty="0" smtClean="0">
                <a:solidFill>
                  <a:schemeClr val="tx1">
                    <a:lumMod val="85000"/>
                    <a:lumOff val="15000"/>
                  </a:schemeClr>
                </a:solidFill>
                <a:latin typeface="Calibri" pitchFamily="34" charset="0"/>
              </a:rPr>
              <a:t> on-going national REDD+ readiness processes. This is done</a:t>
            </a:r>
            <a:r>
              <a:rPr lang="en-US" sz="1200" baseline="0" dirty="0" smtClean="0">
                <a:solidFill>
                  <a:schemeClr val="tx1">
                    <a:lumMod val="85000"/>
                    <a:lumOff val="15000"/>
                  </a:schemeClr>
                </a:solidFill>
                <a:latin typeface="Calibri" pitchFamily="34" charset="0"/>
              </a:rPr>
              <a:t> through (</a:t>
            </a:r>
            <a:r>
              <a:rPr lang="en-US" sz="1200" baseline="0" dirty="0" err="1" smtClean="0">
                <a:solidFill>
                  <a:schemeClr val="tx1">
                    <a:lumMod val="85000"/>
                    <a:lumOff val="15000"/>
                  </a:schemeClr>
                </a:solidFill>
                <a:latin typeface="Calibri" pitchFamily="34" charset="0"/>
              </a:rPr>
              <a:t>i</a:t>
            </a:r>
            <a:r>
              <a:rPr lang="en-US" sz="1200" baseline="0" dirty="0" smtClean="0">
                <a:solidFill>
                  <a:schemeClr val="tx1">
                    <a:lumMod val="85000"/>
                    <a:lumOff val="15000"/>
                  </a:schemeClr>
                </a:solidFill>
                <a:latin typeface="Calibri" pitchFamily="34" charset="0"/>
              </a:rPr>
              <a:t>) strengthening effective participation of local communities in national REDD+ processes; and (ii) pilot or test activities to address drivers of deforestation and forest degradation. For the latter, the experience through piloting will help to inform the future implementation of REDD+ activities. </a:t>
            </a:r>
            <a:endParaRPr lang="en-US" dirty="0"/>
          </a:p>
        </p:txBody>
      </p:sp>
      <p:sp>
        <p:nvSpPr>
          <p:cNvPr id="4" name="Slide Number Placeholder 3"/>
          <p:cNvSpPr>
            <a:spLocks noGrp="1"/>
          </p:cNvSpPr>
          <p:nvPr>
            <p:ph type="sldNum" sz="quarter" idx="10"/>
          </p:nvPr>
        </p:nvSpPr>
        <p:spPr/>
        <p:txBody>
          <a:bodyPr/>
          <a:lstStyle/>
          <a:p>
            <a:fld id="{C094B14A-145B-4804-BABA-4DAAE8509D60}" type="slidenum">
              <a:rPr lang="en-US" smtClean="0"/>
              <a:t>8</a:t>
            </a:fld>
            <a:endParaRPr lang="en-US"/>
          </a:p>
        </p:txBody>
      </p:sp>
    </p:spTree>
    <p:extLst>
      <p:ext uri="{BB962C8B-B14F-4D97-AF65-F5344CB8AC3E}">
        <p14:creationId xmlns:p14="http://schemas.microsoft.com/office/powerpoint/2010/main" val="266553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meant to highlight what the NRS has identified as key drivers that will be addressed. Suggest to briefly elaborate how these key drivers are prioritized, e.g., through literature, analysis as well as feedback from various stakeholders. </a:t>
            </a:r>
          </a:p>
          <a:p>
            <a:endParaRPr lang="en-US" baseline="0" dirty="0" smtClean="0"/>
          </a:p>
          <a:p>
            <a:r>
              <a:rPr lang="en-US" baseline="0" dirty="0" smtClean="0"/>
              <a:t>The objective is to prepare the grounds to understand the strategic objectives in the NRS and then link these objectives to the outcomes of the CBR+ country plan. </a:t>
            </a:r>
          </a:p>
          <a:p>
            <a:endParaRPr lang="en-US" dirty="0"/>
          </a:p>
        </p:txBody>
      </p:sp>
      <p:sp>
        <p:nvSpPr>
          <p:cNvPr id="4" name="Slide Number Placeholder 3"/>
          <p:cNvSpPr>
            <a:spLocks noGrp="1"/>
          </p:cNvSpPr>
          <p:nvPr>
            <p:ph type="sldNum" sz="quarter" idx="10"/>
          </p:nvPr>
        </p:nvSpPr>
        <p:spPr/>
        <p:txBody>
          <a:bodyPr/>
          <a:lstStyle/>
          <a:p>
            <a:fld id="{7C47BACF-E6E0-4160-8178-06DCE7EDA420}" type="slidenum">
              <a:rPr lang="en-US" smtClean="0"/>
              <a:t>9</a:t>
            </a:fld>
            <a:endParaRPr lang="en-US"/>
          </a:p>
        </p:txBody>
      </p:sp>
    </p:spTree>
    <p:extLst>
      <p:ext uri="{BB962C8B-B14F-4D97-AF65-F5344CB8AC3E}">
        <p14:creationId xmlns:p14="http://schemas.microsoft.com/office/powerpoint/2010/main" val="287591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from this slide is to emphasize</a:t>
            </a:r>
            <a:r>
              <a:rPr lang="en-US" baseline="0" dirty="0" smtClean="0"/>
              <a:t> that CBR+ has been designed explicitly to complement the NRS. CBR+ grantees should be reminded that the activities they will carry out have implications for national level policy making and subsequent implementation of those policies and measures. They should strategically plan how they will make a strong case to influence how NRS will be implemented, i.e., the action plan. </a:t>
            </a:r>
          </a:p>
          <a:p>
            <a:endParaRPr lang="en-US" baseline="0" dirty="0" smtClean="0"/>
          </a:p>
          <a:p>
            <a:r>
              <a:rPr lang="en-US" baseline="0" dirty="0" smtClean="0"/>
              <a:t>While all the outcomes under CBR+ are important, the presenter may want to briefly highlight Outcome 3. This is where CBR+ grantees have an opportunity to show what communities can do to reduce drivers of deforestation and forest degradation, which can help Cambodia access results-based finance, and subsequently results-based payments. </a:t>
            </a:r>
            <a:endParaRPr lang="en-US" dirty="0"/>
          </a:p>
        </p:txBody>
      </p:sp>
      <p:sp>
        <p:nvSpPr>
          <p:cNvPr id="4" name="Slide Number Placeholder 3"/>
          <p:cNvSpPr>
            <a:spLocks noGrp="1"/>
          </p:cNvSpPr>
          <p:nvPr>
            <p:ph type="sldNum" sz="quarter" idx="10"/>
          </p:nvPr>
        </p:nvSpPr>
        <p:spPr/>
        <p:txBody>
          <a:bodyPr/>
          <a:lstStyle/>
          <a:p>
            <a:fld id="{7C47BACF-E6E0-4160-8178-06DCE7EDA420}" type="slidenum">
              <a:rPr lang="en-US" smtClean="0"/>
              <a:t>10</a:t>
            </a:fld>
            <a:endParaRPr lang="en-US"/>
          </a:p>
        </p:txBody>
      </p:sp>
    </p:spTree>
    <p:extLst>
      <p:ext uri="{BB962C8B-B14F-4D97-AF65-F5344CB8AC3E}">
        <p14:creationId xmlns:p14="http://schemas.microsoft.com/office/powerpoint/2010/main" val="74516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Allocate</a:t>
            </a:r>
            <a:r>
              <a:rPr lang="en-US" baseline="0" dirty="0" smtClean="0"/>
              <a:t> 30 mins for the group work. </a:t>
            </a:r>
          </a:p>
          <a:p>
            <a:endParaRPr lang="en-US" baseline="0" dirty="0" smtClean="0"/>
          </a:p>
          <a:p>
            <a:r>
              <a:rPr lang="en-US" baseline="0" dirty="0" smtClean="0"/>
              <a:t>Give groups 15 mins to move around and read each other’s flipcharts. </a:t>
            </a:r>
          </a:p>
          <a:p>
            <a:endParaRPr lang="en-US" baseline="0" dirty="0" smtClean="0"/>
          </a:p>
          <a:p>
            <a:r>
              <a:rPr lang="en-US" baseline="0" dirty="0" smtClean="0"/>
              <a:t>The presenter/facilitator will take 10 mins to summarize the group work. Take note of the trends. Which NRS strategic objectives will most CBR+ project contribute to? Are there any gaps? If yes, what can be done to address the gaps? </a:t>
            </a:r>
          </a:p>
        </p:txBody>
      </p:sp>
      <p:sp>
        <p:nvSpPr>
          <p:cNvPr id="4" name="Slide Number Placeholder 3"/>
          <p:cNvSpPr>
            <a:spLocks noGrp="1"/>
          </p:cNvSpPr>
          <p:nvPr>
            <p:ph type="sldNum" sz="quarter" idx="10"/>
          </p:nvPr>
        </p:nvSpPr>
        <p:spPr/>
        <p:txBody>
          <a:bodyPr/>
          <a:lstStyle/>
          <a:p>
            <a:fld id="{7C47BACF-E6E0-4160-8178-06DCE7EDA420}" type="slidenum">
              <a:rPr lang="en-US" smtClean="0"/>
              <a:t>12</a:t>
            </a:fld>
            <a:endParaRPr lang="en-US"/>
          </a:p>
        </p:txBody>
      </p:sp>
    </p:spTree>
    <p:extLst>
      <p:ext uri="{BB962C8B-B14F-4D97-AF65-F5344CB8AC3E}">
        <p14:creationId xmlns:p14="http://schemas.microsoft.com/office/powerpoint/2010/main" val="24118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776663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961843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090095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02003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824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071781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79027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87883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274372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4563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3785770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510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043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2331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790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583426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3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8524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87859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2562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178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92363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47720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1039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2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1096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73206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47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6639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2747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2236895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201503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437210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531184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891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616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8613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7127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43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6057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719783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34180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95598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15483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40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76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101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083482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95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506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9810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0005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572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72857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80046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516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682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31886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7324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995841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013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31664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77959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18149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548796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8728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51360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17879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743379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335874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150629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160700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641779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3916725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343385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80182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08636"/>
            <a:ext cx="1864785" cy="548640"/>
          </a:xfrm>
          <a:prstGeom prst="rect">
            <a:avLst/>
          </a:prstGeom>
        </p:spPr>
      </p:pic>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mailto:sovanna.nhem@undp.org"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00"/>
            <a:ext cx="9144000" cy="3657600"/>
          </a:xfrm>
        </p:spPr>
        <p:txBody>
          <a:bodyPr>
            <a:normAutofit fontScale="70000" lnSpcReduction="20000"/>
          </a:bodyPr>
          <a:lstStyle/>
          <a:p>
            <a:r>
              <a:rPr lang="en-US" sz="5200" b="1" dirty="0" smtClean="0">
                <a:solidFill>
                  <a:schemeClr val="tx1">
                    <a:lumMod val="85000"/>
                    <a:lumOff val="15000"/>
                  </a:schemeClr>
                </a:solidFill>
                <a:latin typeface="Helvetica" pitchFamily="34" charset="0"/>
              </a:rPr>
              <a:t>Session 10: Linking CBR+ with National REDD+ </a:t>
            </a:r>
            <a:r>
              <a:rPr lang="en-US" sz="5200" b="1" dirty="0" err="1" smtClean="0">
                <a:solidFill>
                  <a:schemeClr val="tx1">
                    <a:lumMod val="85000"/>
                    <a:lumOff val="15000"/>
                  </a:schemeClr>
                </a:solidFill>
                <a:latin typeface="Helvetica" pitchFamily="34" charset="0"/>
              </a:rPr>
              <a:t>Programme</a:t>
            </a:r>
            <a:r>
              <a:rPr lang="en-US" sz="5200" b="1" dirty="0" smtClean="0">
                <a:solidFill>
                  <a:schemeClr val="tx1">
                    <a:lumMod val="85000"/>
                    <a:lumOff val="15000"/>
                  </a:schemeClr>
                </a:solidFill>
                <a:latin typeface="Helvetica" pitchFamily="34" charset="0"/>
              </a:rPr>
              <a:t> in Cambodia</a:t>
            </a:r>
            <a:endParaRPr lang="en-US" sz="5200" b="1" dirty="0" smtClean="0">
              <a:solidFill>
                <a:schemeClr val="tx1">
                  <a:lumMod val="85000"/>
                  <a:lumOff val="15000"/>
                </a:schemeClr>
              </a:solidFill>
              <a:latin typeface="Helvetica" pitchFamily="34" charset="0"/>
            </a:endParaRPr>
          </a:p>
          <a:p>
            <a:endParaRPr lang="en-US" sz="3600" b="1" dirty="0" smtClean="0">
              <a:solidFill>
                <a:schemeClr val="tx1">
                  <a:lumMod val="85000"/>
                  <a:lumOff val="15000"/>
                </a:schemeClr>
              </a:solidFill>
              <a:latin typeface="Helvetica" pitchFamily="34" charset="0"/>
            </a:endParaRPr>
          </a:p>
          <a:p>
            <a:endParaRPr lang="en-US" sz="3600" b="1" dirty="0">
              <a:solidFill>
                <a:schemeClr val="tx1">
                  <a:lumMod val="85000"/>
                  <a:lumOff val="15000"/>
                </a:schemeClr>
              </a:solidFill>
              <a:latin typeface="Helvetica" pitchFamily="34" charset="0"/>
            </a:endParaRPr>
          </a:p>
          <a:p>
            <a:r>
              <a:rPr lang="en-US" sz="3600" b="1" dirty="0" smtClean="0">
                <a:solidFill>
                  <a:schemeClr val="tx1">
                    <a:lumMod val="85000"/>
                    <a:lumOff val="15000"/>
                  </a:schemeClr>
                </a:solidFill>
                <a:latin typeface="Helvetica" pitchFamily="34" charset="0"/>
              </a:rPr>
              <a:t/>
            </a:r>
            <a:br>
              <a:rPr lang="en-US" sz="3600" b="1" dirty="0" smtClean="0">
                <a:solidFill>
                  <a:schemeClr val="tx1">
                    <a:lumMod val="85000"/>
                    <a:lumOff val="15000"/>
                  </a:schemeClr>
                </a:solidFill>
                <a:latin typeface="Helvetica" pitchFamily="34" charset="0"/>
              </a:rPr>
            </a:br>
            <a:r>
              <a:rPr lang="en-GB" sz="2400" b="1" dirty="0"/>
              <a:t>Training of Trainer on REDD+ Concept for UNDP GEF SGP/CBR+ Grantees </a:t>
            </a:r>
            <a:endParaRPr lang="en-US" sz="2400" dirty="0"/>
          </a:p>
          <a:p>
            <a:endParaRPr lang="en-US" sz="3600" b="1" dirty="0" smtClean="0">
              <a:solidFill>
                <a:schemeClr val="tx1">
                  <a:lumMod val="85000"/>
                  <a:lumOff val="15000"/>
                </a:schemeClr>
              </a:solidFill>
              <a:latin typeface="Helvetica" pitchFamily="34" charset="0"/>
            </a:endParaRPr>
          </a:p>
          <a:p>
            <a:r>
              <a:rPr lang="en-US" sz="2800" b="1" dirty="0" smtClean="0">
                <a:solidFill>
                  <a:schemeClr val="tx1">
                    <a:lumMod val="85000"/>
                    <a:lumOff val="15000"/>
                  </a:schemeClr>
                </a:solidFill>
                <a:latin typeface="Helvetica" pitchFamily="34" charset="0"/>
              </a:rPr>
              <a:t>7 October 2015</a:t>
            </a:r>
            <a:endParaRPr lang="en-US" sz="2400" dirty="0"/>
          </a:p>
        </p:txBody>
      </p:sp>
      <p:pic>
        <p:nvPicPr>
          <p:cNvPr id="4" name="Picture 3" descr="SGP-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97635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2113"/>
            <a:ext cx="8229600" cy="1143000"/>
          </a:xfrm>
        </p:spPr>
        <p:txBody>
          <a:bodyPr/>
          <a:lstStyle/>
          <a:p>
            <a:r>
              <a:rPr lang="en-US" dirty="0" smtClean="0"/>
              <a:t>Linking CBR+ and NRS</a:t>
            </a:r>
            <a:endParaRPr lang="en-US" dirty="0"/>
          </a:p>
        </p:txBody>
      </p:sp>
      <p:sp>
        <p:nvSpPr>
          <p:cNvPr id="3" name="Text Placeholder 2"/>
          <p:cNvSpPr>
            <a:spLocks noGrp="1"/>
          </p:cNvSpPr>
          <p:nvPr>
            <p:ph type="body" idx="1"/>
          </p:nvPr>
        </p:nvSpPr>
        <p:spPr>
          <a:xfrm>
            <a:off x="457200" y="1066800"/>
            <a:ext cx="4040188" cy="639762"/>
          </a:xfrm>
        </p:spPr>
        <p:txBody>
          <a:bodyPr/>
          <a:lstStyle/>
          <a:p>
            <a:pPr algn="ctr"/>
            <a:r>
              <a:rPr lang="en-US" dirty="0" smtClean="0"/>
              <a:t>CBR+ (summarized)</a:t>
            </a:r>
            <a:endParaRPr lang="en-US" dirty="0"/>
          </a:p>
        </p:txBody>
      </p:sp>
      <p:sp>
        <p:nvSpPr>
          <p:cNvPr id="5" name="Text Placeholder 4"/>
          <p:cNvSpPr>
            <a:spLocks noGrp="1"/>
          </p:cNvSpPr>
          <p:nvPr>
            <p:ph type="body" sz="quarter" idx="3"/>
          </p:nvPr>
        </p:nvSpPr>
        <p:spPr>
          <a:xfrm>
            <a:off x="4645025" y="1066800"/>
            <a:ext cx="4041775" cy="639762"/>
          </a:xfrm>
        </p:spPr>
        <p:txBody>
          <a:bodyPr/>
          <a:lstStyle/>
          <a:p>
            <a:pPr algn="ctr"/>
            <a:r>
              <a:rPr lang="en-US" dirty="0" smtClean="0"/>
              <a:t>NRS</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909163409"/>
              </p:ext>
            </p:extLst>
          </p:nvPr>
        </p:nvGraphicFramePr>
        <p:xfrm>
          <a:off x="5029200" y="1720127"/>
          <a:ext cx="3813175" cy="5404141"/>
        </p:xfrm>
        <a:graphic>
          <a:graphicData uri="http://schemas.openxmlformats.org/drawingml/2006/table">
            <a:tbl>
              <a:tblPr firstRow="1" bandRow="1">
                <a:tableStyleId>{5C22544A-7EE6-4342-B048-85BDC9FD1C3A}</a:tableStyleId>
              </a:tblPr>
              <a:tblGrid>
                <a:gridCol w="3813175"/>
              </a:tblGrid>
              <a:tr h="1433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Strategic Objective 1: </a:t>
                      </a:r>
                      <a:r>
                        <a:rPr lang="en-GB" dirty="0" smtClean="0"/>
                        <a:t>Improve effectiveness of forest resources management</a:t>
                      </a:r>
                      <a:endParaRPr lang="en-US" dirty="0" smtClean="0"/>
                    </a:p>
                    <a:p>
                      <a:endParaRPr lang="en-US" dirty="0"/>
                    </a:p>
                  </a:txBody>
                  <a:tcPr/>
                </a:tc>
              </a:tr>
              <a:tr h="1102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Strategic Objective 2: </a:t>
                      </a:r>
                      <a:r>
                        <a:rPr lang="en-GB" dirty="0" smtClean="0"/>
                        <a:t>Promote sustainable forest harvesting </a:t>
                      </a:r>
                      <a:endParaRPr lang="en-US" dirty="0" smtClean="0"/>
                    </a:p>
                    <a:p>
                      <a:endParaRPr lang="en-US" dirty="0"/>
                    </a:p>
                  </a:txBody>
                  <a:tcPr/>
                </a:tc>
              </a:tr>
              <a:tr h="1102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Strategic Objective 3: </a:t>
                      </a:r>
                      <a:r>
                        <a:rPr lang="en-GB" dirty="0" smtClean="0"/>
                        <a:t>Strengthen capacities to monitor forest resources</a:t>
                      </a:r>
                    </a:p>
                    <a:p>
                      <a:endParaRPr lang="en-US" dirty="0"/>
                    </a:p>
                  </a:txBody>
                  <a:tcPr/>
                </a:tc>
              </a:tr>
              <a:tr h="176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Strategic Objective 4: </a:t>
                      </a:r>
                      <a:r>
                        <a:rPr lang="en-GB" dirty="0" smtClean="0"/>
                        <a:t>Enhance capacities, knowledge, awareness, and promote stakeholder participation and benefits</a:t>
                      </a:r>
                      <a:r>
                        <a:rPr lang="en-GB" b="1" dirty="0" smtClean="0"/>
                        <a:t> </a:t>
                      </a:r>
                      <a:endParaRPr lang="en-US" dirty="0"/>
                    </a:p>
                  </a:txBody>
                  <a:tcPr/>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233482352"/>
              </p:ext>
            </p:extLst>
          </p:nvPr>
        </p:nvGraphicFramePr>
        <p:xfrm>
          <a:off x="228600" y="1720126"/>
          <a:ext cx="3581400" cy="5404143"/>
        </p:xfrm>
        <a:graphic>
          <a:graphicData uri="http://schemas.openxmlformats.org/drawingml/2006/table">
            <a:tbl>
              <a:tblPr firstRow="1" bandRow="1">
                <a:tableStyleId>{5C22544A-7EE6-4342-B048-85BDC9FD1C3A}</a:tableStyleId>
              </a:tblPr>
              <a:tblGrid>
                <a:gridCol w="3581400"/>
              </a:tblGrid>
              <a:tr h="1518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Outcome 1: </a:t>
                      </a:r>
                      <a:r>
                        <a:rPr lang="en-US" dirty="0" smtClean="0"/>
                        <a:t>Capacities of local community institutions and/or networks to inform national-level decision making improved</a:t>
                      </a:r>
                    </a:p>
                    <a:p>
                      <a:endParaRPr lang="en-US" dirty="0"/>
                    </a:p>
                  </a:txBody>
                  <a:tcPr/>
                </a:tc>
              </a:tr>
              <a:tr h="1233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Outcome 2:</a:t>
                      </a:r>
                      <a:r>
                        <a:rPr lang="en-US" dirty="0" smtClean="0"/>
                        <a:t> Sustainable alternative and low emission livelihood strategies explored and introduced</a:t>
                      </a:r>
                    </a:p>
                    <a:p>
                      <a:endParaRPr lang="en-US" dirty="0"/>
                    </a:p>
                  </a:txBody>
                  <a:tcPr/>
                </a:tc>
              </a:tr>
              <a:tr h="1233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Outcome 3: </a:t>
                      </a:r>
                      <a:r>
                        <a:rPr lang="en-US" dirty="0" smtClean="0"/>
                        <a:t>Communities supported in REDD+ approaches to address drivers of deforestation and forest degradation</a:t>
                      </a:r>
                    </a:p>
                    <a:p>
                      <a:endParaRPr lang="en-US" dirty="0"/>
                    </a:p>
                  </a:txBody>
                  <a:tcPr/>
                </a:tc>
              </a:tr>
              <a:tr h="949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Outcome 4: </a:t>
                      </a:r>
                      <a:r>
                        <a:rPr lang="en-US" dirty="0" smtClean="0"/>
                        <a:t>Best practices documented to influence decision-making. </a:t>
                      </a:r>
                    </a:p>
                    <a:p>
                      <a:endParaRPr lang="en-US" dirty="0"/>
                    </a:p>
                  </a:txBody>
                  <a:tcPr/>
                </a:tc>
              </a:tr>
            </a:tbl>
          </a:graphicData>
        </a:graphic>
      </p:graphicFrame>
      <p:cxnSp>
        <p:nvCxnSpPr>
          <p:cNvPr id="13" name="Straight Arrow Connector 12"/>
          <p:cNvCxnSpPr/>
          <p:nvPr/>
        </p:nvCxnSpPr>
        <p:spPr>
          <a:xfrm>
            <a:off x="3848100" y="1992313"/>
            <a:ext cx="1143000" cy="40386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3810000" y="3657600"/>
            <a:ext cx="1143000" cy="2743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3810000" y="2514600"/>
            <a:ext cx="1143000" cy="11430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3810000" y="3657600"/>
            <a:ext cx="11430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3810000" y="4572000"/>
            <a:ext cx="1143000"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V="1">
            <a:off x="3810000" y="3810000"/>
            <a:ext cx="1143000" cy="1219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3810000" y="2849562"/>
            <a:ext cx="1143000" cy="21796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3810000" y="6465887"/>
            <a:ext cx="1219200" cy="8731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3810000" y="2057400"/>
            <a:ext cx="1219200" cy="434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3886200" y="3657600"/>
            <a:ext cx="1143000" cy="2743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1900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8272786"/>
              </p:ext>
            </p:extLst>
          </p:nvPr>
        </p:nvGraphicFramePr>
        <p:xfrm>
          <a:off x="473659" y="1295400"/>
          <a:ext cx="8229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Callout 4"/>
          <p:cNvSpPr/>
          <p:nvPr/>
        </p:nvSpPr>
        <p:spPr>
          <a:xfrm>
            <a:off x="914400" y="3886200"/>
            <a:ext cx="1828800" cy="1524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4724400"/>
            <a:ext cx="1676400" cy="400110"/>
          </a:xfrm>
          <a:prstGeom prst="rect">
            <a:avLst/>
          </a:prstGeom>
          <a:noFill/>
        </p:spPr>
        <p:txBody>
          <a:bodyPr wrap="square" rtlCol="0">
            <a:spAutoFit/>
          </a:bodyPr>
          <a:lstStyle/>
          <a:p>
            <a:pPr algn="ctr"/>
            <a:r>
              <a:rPr lang="en-US" sz="2000" dirty="0" smtClean="0"/>
              <a:t>CBR+ starts</a:t>
            </a:r>
            <a:endParaRPr lang="en-US" sz="2000" dirty="0"/>
          </a:p>
        </p:txBody>
      </p:sp>
      <p:sp>
        <p:nvSpPr>
          <p:cNvPr id="7" name="Up Arrow Callout 6"/>
          <p:cNvSpPr/>
          <p:nvPr/>
        </p:nvSpPr>
        <p:spPr>
          <a:xfrm>
            <a:off x="3183941" y="3962400"/>
            <a:ext cx="2454859" cy="2514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83941" y="4924961"/>
            <a:ext cx="2454859" cy="1323439"/>
          </a:xfrm>
          <a:prstGeom prst="rect">
            <a:avLst/>
          </a:prstGeom>
          <a:noFill/>
        </p:spPr>
        <p:txBody>
          <a:bodyPr wrap="square" rtlCol="0">
            <a:spAutoFit/>
          </a:bodyPr>
          <a:lstStyle/>
          <a:p>
            <a:pPr algn="ctr"/>
            <a:r>
              <a:rPr lang="en-US" sz="2000" i="1" dirty="0" smtClean="0"/>
              <a:t>2017 onwards</a:t>
            </a:r>
          </a:p>
          <a:p>
            <a:pPr algn="ctr"/>
            <a:r>
              <a:rPr lang="en-US" sz="2000" dirty="0" smtClean="0"/>
              <a:t>Results from CBR+ inform &amp; strengthen implementation </a:t>
            </a:r>
            <a:endParaRPr lang="en-US" sz="2000" dirty="0"/>
          </a:p>
        </p:txBody>
      </p:sp>
    </p:spTree>
    <p:extLst>
      <p:ext uri="{BB962C8B-B14F-4D97-AF65-F5344CB8AC3E}">
        <p14:creationId xmlns:p14="http://schemas.microsoft.com/office/powerpoint/2010/main" val="386091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Group according to CBR+ grantees. Non-grantees are free to join any CBR+ groups. </a:t>
            </a:r>
          </a:p>
          <a:p>
            <a:r>
              <a:rPr lang="en-US" dirty="0" smtClean="0"/>
              <a:t>Review the outcomes and expected results listed in each CBR+ grantee’s project. Highlight the key outcome.</a:t>
            </a:r>
          </a:p>
          <a:p>
            <a:r>
              <a:rPr lang="en-US" dirty="0" smtClean="0"/>
              <a:t>Identify which NRS strategic objectives they will contribute to. Copy the table in the next slide into a flipchart and stick it on a wall.</a:t>
            </a:r>
          </a:p>
          <a:p>
            <a:r>
              <a:rPr lang="en-US" dirty="0" smtClean="0"/>
              <a:t>Each group will move around and read each other’s flipcharts. </a:t>
            </a:r>
          </a:p>
          <a:p>
            <a:r>
              <a:rPr lang="en-US" dirty="0" smtClean="0"/>
              <a:t>The facilitator will summarize what the common expected outcomes are and which NRS strategic objectives they will help to inform.</a:t>
            </a:r>
            <a:endParaRPr lang="en-US" dirty="0"/>
          </a:p>
        </p:txBody>
      </p:sp>
    </p:spTree>
    <p:extLst>
      <p:ext uri="{BB962C8B-B14F-4D97-AF65-F5344CB8AC3E}">
        <p14:creationId xmlns:p14="http://schemas.microsoft.com/office/powerpoint/2010/main" val="139492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3914966"/>
              </p:ext>
            </p:extLst>
          </p:nvPr>
        </p:nvGraphicFramePr>
        <p:xfrm>
          <a:off x="457200" y="1535992"/>
          <a:ext cx="8229600" cy="506973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987274">
                <a:tc>
                  <a:txBody>
                    <a:bodyPr/>
                    <a:lstStyle/>
                    <a:p>
                      <a:r>
                        <a:rPr lang="en-US" dirty="0" smtClean="0"/>
                        <a:t>CBR+</a:t>
                      </a:r>
                      <a:r>
                        <a:rPr lang="en-US" baseline="0" dirty="0" smtClean="0"/>
                        <a:t> Outcomes \ NRS Strategic Objectives</a:t>
                      </a:r>
                      <a:endParaRPr lang="en-US" dirty="0"/>
                    </a:p>
                  </a:txBody>
                  <a:tcPr/>
                </a:tc>
                <a:tc>
                  <a:txBody>
                    <a:bodyPr/>
                    <a:lstStyle/>
                    <a:p>
                      <a:r>
                        <a:rPr lang="en-US" dirty="0" smtClean="0"/>
                        <a:t>Strategic</a:t>
                      </a:r>
                      <a:r>
                        <a:rPr lang="en-US" baseline="0" dirty="0" smtClean="0"/>
                        <a:t> Objective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Strategic</a:t>
                      </a:r>
                      <a:r>
                        <a:rPr lang="en-US" baseline="0" dirty="0" smtClean="0"/>
                        <a:t> Objective 2</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Strategic</a:t>
                      </a:r>
                      <a:r>
                        <a:rPr lang="en-US" baseline="0" dirty="0" smtClean="0"/>
                        <a:t> Objective 3</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Strategic</a:t>
                      </a:r>
                      <a:r>
                        <a:rPr lang="en-US" baseline="0" dirty="0" smtClean="0"/>
                        <a:t> Objective 4</a:t>
                      </a:r>
                      <a:endParaRPr lang="en-US" dirty="0" smtClean="0"/>
                    </a:p>
                    <a:p>
                      <a:endParaRPr lang="en-US" dirty="0"/>
                    </a:p>
                  </a:txBody>
                  <a:tcPr/>
                </a:tc>
              </a:tr>
              <a:tr h="1222580">
                <a:tc>
                  <a:txBody>
                    <a:bodyPr/>
                    <a:lstStyle/>
                    <a:p>
                      <a:r>
                        <a:rPr lang="en-US" dirty="0" smtClean="0"/>
                        <a:t>(Outcomes</a:t>
                      </a:r>
                      <a:r>
                        <a:rPr lang="en-US" baseline="0" dirty="0" smtClean="0"/>
                        <a:t> listed in each CBR+ grantee’s project)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99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99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99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9784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371600"/>
            <a:ext cx="9144000" cy="3581400"/>
          </a:xfrm>
        </p:spPr>
        <p:txBody>
          <a:bodyPr>
            <a:normAutofit/>
          </a:bodyPr>
          <a:lstStyle/>
          <a:p>
            <a:endParaRPr lang="en-US" b="1" dirty="0" smtClean="0">
              <a:solidFill>
                <a:schemeClr val="tx1"/>
              </a:solidFill>
              <a:latin typeface="Frutiger Linotype" pitchFamily="34" charset="0"/>
            </a:endParaRPr>
          </a:p>
          <a:p>
            <a:r>
              <a:rPr lang="en-US" sz="3000" b="1" dirty="0">
                <a:solidFill>
                  <a:schemeClr val="tx1"/>
                </a:solidFill>
                <a:latin typeface="Helvetica" pitchFamily="34" charset="0"/>
              </a:rPr>
              <a:t>Thank You</a:t>
            </a:r>
          </a:p>
          <a:p>
            <a:endParaRPr lang="en-US" sz="2400" dirty="0">
              <a:solidFill>
                <a:schemeClr val="tx1"/>
              </a:solidFill>
              <a:latin typeface="Helvetica" pitchFamily="34" charset="0"/>
            </a:endParaRPr>
          </a:p>
          <a:p>
            <a:r>
              <a:rPr lang="en-US" sz="2400" dirty="0" smtClean="0">
                <a:solidFill>
                  <a:schemeClr val="tx1"/>
                </a:solidFill>
                <a:latin typeface="Helvetica" pitchFamily="34" charset="0"/>
              </a:rPr>
              <a:t>Sovanna Nhem </a:t>
            </a:r>
            <a:r>
              <a:rPr lang="en-US" sz="2400" dirty="0" smtClean="0">
                <a:solidFill>
                  <a:schemeClr val="tx1"/>
                </a:solidFill>
                <a:latin typeface="Helvetica" pitchFamily="34" charset="0"/>
              </a:rPr>
              <a:t>(</a:t>
            </a:r>
            <a:r>
              <a:rPr lang="en-US" sz="2400" dirty="0" smtClean="0">
                <a:solidFill>
                  <a:schemeClr val="tx1"/>
                </a:solidFill>
                <a:latin typeface="Helvetica" pitchFamily="34" charset="0"/>
                <a:hlinkClick r:id="rId2"/>
              </a:rPr>
              <a:t>sovanna.nhem@undp.org</a:t>
            </a:r>
            <a:r>
              <a:rPr lang="en-US" sz="2400" dirty="0" smtClean="0">
                <a:solidFill>
                  <a:schemeClr val="tx1"/>
                </a:solidFill>
                <a:latin typeface="Helvetica" pitchFamily="34" charset="0"/>
              </a:rPr>
              <a:t>)</a:t>
            </a:r>
          </a:p>
          <a:p>
            <a:endParaRPr lang="en-US" sz="1600" dirty="0" smtClean="0">
              <a:solidFill>
                <a:schemeClr val="tx1"/>
              </a:solidFill>
              <a:latin typeface="Helvetica" pitchFamily="34" charset="0"/>
            </a:endParaRPr>
          </a:p>
          <a:p>
            <a:endParaRPr lang="en-US" sz="1600" dirty="0" smtClean="0">
              <a:solidFill>
                <a:schemeClr val="tx1"/>
              </a:solidFill>
              <a:latin typeface="Helvetica" pitchFamily="34" charset="0"/>
            </a:endParaRPr>
          </a:p>
          <a:p>
            <a:endParaRPr lang="en-US" sz="1800" b="1" dirty="0" smtClean="0">
              <a:solidFill>
                <a:schemeClr val="tx1"/>
              </a:solidFill>
              <a:latin typeface="Helvetica" pitchFamily="34" charset="0"/>
            </a:endParaRPr>
          </a:p>
          <a:p>
            <a:r>
              <a:rPr lang="en-US" sz="1600" dirty="0" smtClean="0">
                <a:latin typeface="Helvetica" pitchFamily="34" charset="0"/>
                <a:hlinkClick r:id="rId3"/>
              </a:rPr>
              <a:t/>
            </a:r>
            <a:br>
              <a:rPr lang="en-US" sz="1600" dirty="0" smtClean="0">
                <a:latin typeface="Helvetica" pitchFamily="34" charset="0"/>
                <a:hlinkClick r:id="rId3"/>
              </a:rPr>
            </a:br>
            <a:endParaRPr lang="en-US" sz="1600" dirty="0">
              <a:solidFill>
                <a:schemeClr val="tx1"/>
              </a:solidFill>
              <a:latin typeface="Helvetica" pitchFamily="34" charset="0"/>
            </a:endParaRPr>
          </a:p>
        </p:txBody>
      </p:sp>
      <p:pic>
        <p:nvPicPr>
          <p:cNvPr id="3" name="Picture 2" descr="SGP-transparent"/>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2695162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3569" y="1376104"/>
            <a:ext cx="6264031" cy="4948496"/>
          </a:xfrm>
          <a:ln>
            <a:noFill/>
          </a:ln>
        </p:spPr>
        <p:txBody>
          <a:bodyPr>
            <a:noAutofit/>
          </a:bodyPr>
          <a:lstStyle/>
          <a:p>
            <a:pPr marL="0" indent="0">
              <a:spcBef>
                <a:spcPts val="400"/>
              </a:spcBef>
              <a:buNone/>
            </a:pPr>
            <a:r>
              <a:rPr lang="en-US" sz="2400" i="1" dirty="0" smtClean="0">
                <a:solidFill>
                  <a:schemeClr val="tx1">
                    <a:lumMod val="85000"/>
                    <a:lumOff val="15000"/>
                  </a:schemeClr>
                </a:solidFill>
                <a:latin typeface="Calibri" pitchFamily="34" charset="0"/>
              </a:rPr>
              <a:t>By the end of the session, participants will understand</a:t>
            </a:r>
          </a:p>
          <a:p>
            <a:pPr>
              <a:spcBef>
                <a:spcPts val="400"/>
              </a:spcBef>
              <a:buFont typeface="+mj-lt"/>
              <a:buAutoNum type="arabicPeriod"/>
            </a:pPr>
            <a:r>
              <a:rPr lang="en-US" sz="2800" dirty="0" smtClean="0">
                <a:solidFill>
                  <a:schemeClr val="tx1">
                    <a:lumMod val="85000"/>
                    <a:lumOff val="15000"/>
                  </a:schemeClr>
                </a:solidFill>
                <a:latin typeface="Calibri" pitchFamily="34" charset="0"/>
              </a:rPr>
              <a:t>What CBR+ is and how it is implemented</a:t>
            </a:r>
          </a:p>
          <a:p>
            <a:pPr>
              <a:spcBef>
                <a:spcPts val="400"/>
              </a:spcBef>
              <a:buFont typeface="+mj-lt"/>
              <a:buAutoNum type="arabicPeriod"/>
            </a:pPr>
            <a:r>
              <a:rPr lang="en-US" sz="2800" dirty="0" smtClean="0">
                <a:solidFill>
                  <a:schemeClr val="tx1">
                    <a:lumMod val="85000"/>
                    <a:lumOff val="15000"/>
                  </a:schemeClr>
                </a:solidFill>
                <a:latin typeface="Calibri" pitchFamily="34" charset="0"/>
              </a:rPr>
              <a:t>Synergies between GEF SGP and UN-REDD </a:t>
            </a:r>
            <a:r>
              <a:rPr lang="en-US" sz="2800" dirty="0" err="1" smtClean="0">
                <a:solidFill>
                  <a:schemeClr val="tx1">
                    <a:lumMod val="85000"/>
                    <a:lumOff val="15000"/>
                  </a:schemeClr>
                </a:solidFill>
                <a:latin typeface="Calibri" pitchFamily="34" charset="0"/>
              </a:rPr>
              <a:t>Programme</a:t>
            </a:r>
            <a:r>
              <a:rPr lang="en-US" sz="2800" dirty="0" smtClean="0">
                <a:solidFill>
                  <a:schemeClr val="tx1">
                    <a:lumMod val="85000"/>
                    <a:lumOff val="15000"/>
                  </a:schemeClr>
                </a:solidFill>
                <a:latin typeface="Calibri" pitchFamily="34" charset="0"/>
              </a:rPr>
              <a:t> and National REDD+ </a:t>
            </a:r>
            <a:r>
              <a:rPr lang="en-US" sz="2800" dirty="0" err="1" smtClean="0">
                <a:solidFill>
                  <a:schemeClr val="tx1">
                    <a:lumMod val="85000"/>
                    <a:lumOff val="15000"/>
                  </a:schemeClr>
                </a:solidFill>
                <a:latin typeface="Calibri" pitchFamily="34" charset="0"/>
              </a:rPr>
              <a:t>Programme</a:t>
            </a:r>
            <a:r>
              <a:rPr lang="en-US" sz="2800" dirty="0" smtClean="0">
                <a:solidFill>
                  <a:schemeClr val="tx1">
                    <a:lumMod val="85000"/>
                    <a:lumOff val="15000"/>
                  </a:schemeClr>
                </a:solidFill>
                <a:latin typeface="Calibri" pitchFamily="34" charset="0"/>
              </a:rPr>
              <a:t> in Cambodia</a:t>
            </a:r>
          </a:p>
          <a:p>
            <a:pPr>
              <a:spcBef>
                <a:spcPts val="400"/>
              </a:spcBef>
              <a:buFont typeface="+mj-lt"/>
              <a:buAutoNum type="arabicPeriod"/>
            </a:pPr>
            <a:r>
              <a:rPr lang="en-US" sz="2800" dirty="0" smtClean="0">
                <a:solidFill>
                  <a:schemeClr val="tx1">
                    <a:lumMod val="85000"/>
                    <a:lumOff val="15000"/>
                  </a:schemeClr>
                </a:solidFill>
                <a:latin typeface="Calibri" pitchFamily="34" charset="0"/>
              </a:rPr>
              <a:t>How CBR+ contributes to the implementation of the National REDD+ Strategy</a:t>
            </a:r>
            <a:endParaRPr lang="en-US" sz="28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2800" dirty="0">
              <a:solidFill>
                <a:schemeClr val="tx1">
                  <a:lumMod val="85000"/>
                  <a:lumOff val="15000"/>
                </a:schemeClr>
              </a:solidFill>
              <a:latin typeface="Calibri" pitchFamily="34" charset="0"/>
            </a:endParaRPr>
          </a:p>
          <a:p>
            <a:pPr>
              <a:spcBef>
                <a:spcPts val="400"/>
              </a:spcBef>
              <a:buFont typeface="+mj-lt"/>
              <a:buAutoNum type="arabicPeriod"/>
            </a:pPr>
            <a:endParaRPr lang="en-US" sz="2800" dirty="0">
              <a:solidFill>
                <a:schemeClr val="tx1">
                  <a:lumMod val="85000"/>
                  <a:lumOff val="15000"/>
                </a:schemeClr>
              </a:solidFill>
              <a:latin typeface="Calibri" pitchFamily="34" charset="0"/>
            </a:endParaRPr>
          </a:p>
          <a:p>
            <a:pPr>
              <a:spcBef>
                <a:spcPts val="400"/>
              </a:spcBef>
              <a:buFont typeface="+mj-lt"/>
              <a:buAutoNum type="arabicPeriod"/>
            </a:pPr>
            <a:endParaRPr lang="en-US" sz="28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2800" dirty="0">
              <a:solidFill>
                <a:schemeClr val="tx1">
                  <a:lumMod val="85000"/>
                  <a:lumOff val="15000"/>
                </a:schemeClr>
              </a:solidFill>
              <a:latin typeface="Calibri" pitchFamily="34" charset="0"/>
            </a:endParaRPr>
          </a:p>
          <a:p>
            <a:pPr>
              <a:spcBef>
                <a:spcPts val="400"/>
              </a:spcBef>
            </a:pPr>
            <a:endParaRPr lang="en-US" sz="2800" dirty="0" smtClean="0">
              <a:solidFill>
                <a:schemeClr val="tx1">
                  <a:lumMod val="85000"/>
                  <a:lumOff val="15000"/>
                </a:schemeClr>
              </a:solidFill>
              <a:latin typeface="Calibri" pitchFamily="34" charset="0"/>
            </a:endParaRPr>
          </a:p>
        </p:txBody>
      </p:sp>
      <p:sp>
        <p:nvSpPr>
          <p:cNvPr id="9" name="Rectangle 8"/>
          <p:cNvSpPr/>
          <p:nvPr/>
        </p:nvSpPr>
        <p:spPr>
          <a:xfrm>
            <a:off x="2473569" y="718244"/>
            <a:ext cx="6019800" cy="584775"/>
          </a:xfrm>
          <a:prstGeom prst="rect">
            <a:avLst/>
          </a:prstGeom>
        </p:spPr>
        <p:txBody>
          <a:bodyPr wrap="square">
            <a:spAutoFit/>
          </a:bodyPr>
          <a:lstStyle/>
          <a:p>
            <a:r>
              <a:rPr lang="en-US" sz="3200" b="1" dirty="0" smtClean="0"/>
              <a:t>Learning Objectives</a:t>
            </a:r>
            <a:endParaRPr lang="en-US" sz="3200" b="1"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7625" t="19000" r="50449" b="16581"/>
          <a:stretch/>
        </p:blipFill>
        <p:spPr>
          <a:xfrm>
            <a:off x="468630" y="1303019"/>
            <a:ext cx="2004939" cy="4869181"/>
          </a:xfrm>
          <a:prstGeom prst="rect">
            <a:avLst/>
          </a:prstGeom>
        </p:spPr>
      </p:pic>
      <p:pic>
        <p:nvPicPr>
          <p:cNvPr id="5" name="Picture 4" descr="SGP-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278394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0"/>
            <a:ext cx="3429000" cy="685800"/>
          </a:xfrm>
        </p:spPr>
        <p:txBody>
          <a:bodyPr>
            <a:normAutofit/>
          </a:bodyPr>
          <a:lstStyle/>
          <a:p>
            <a:pPr algn="l"/>
            <a:r>
              <a:rPr lang="en-US" sz="3200" b="1" dirty="0" smtClean="0"/>
              <a:t>Overview of CBR+</a:t>
            </a:r>
            <a:endParaRPr lang="en-US" sz="3200" b="1" dirty="0"/>
          </a:p>
        </p:txBody>
      </p:sp>
      <p:sp>
        <p:nvSpPr>
          <p:cNvPr id="3" name="Content Placeholder 2"/>
          <p:cNvSpPr>
            <a:spLocks noGrp="1"/>
          </p:cNvSpPr>
          <p:nvPr>
            <p:ph idx="1"/>
          </p:nvPr>
        </p:nvSpPr>
        <p:spPr>
          <a:xfrm>
            <a:off x="457200" y="1344930"/>
            <a:ext cx="8229600" cy="4903470"/>
          </a:xfrm>
        </p:spPr>
        <p:txBody>
          <a:bodyPr>
            <a:noAutofit/>
          </a:bodyPr>
          <a:lstStyle/>
          <a:p>
            <a:pPr>
              <a:spcBef>
                <a:spcPts val="400"/>
              </a:spcBef>
              <a:buFont typeface="+mj-lt"/>
              <a:buAutoNum type="arabicPeriod"/>
            </a:pPr>
            <a:r>
              <a:rPr lang="en-US" sz="2400" dirty="0" smtClean="0">
                <a:solidFill>
                  <a:schemeClr val="tx1">
                    <a:lumMod val="85000"/>
                    <a:lumOff val="15000"/>
                  </a:schemeClr>
                </a:solidFill>
                <a:latin typeface="Calibri" pitchFamily="34" charset="0"/>
              </a:rPr>
              <a:t>Grants of up to $50,000 designed to </a:t>
            </a:r>
            <a:r>
              <a:rPr lang="en-US" sz="2400" b="1" dirty="0" smtClean="0">
                <a:solidFill>
                  <a:schemeClr val="tx1">
                    <a:lumMod val="85000"/>
                    <a:lumOff val="15000"/>
                  </a:schemeClr>
                </a:solidFill>
                <a:latin typeface="Calibri" pitchFamily="34" charset="0"/>
              </a:rPr>
              <a:t>familiarize</a:t>
            </a:r>
            <a:r>
              <a:rPr lang="en-US" sz="2400" dirty="0" smtClean="0">
                <a:solidFill>
                  <a:schemeClr val="tx1">
                    <a:lumMod val="85000"/>
                    <a:lumOff val="15000"/>
                  </a:schemeClr>
                </a:solidFill>
                <a:latin typeface="Calibri" pitchFamily="34" charset="0"/>
              </a:rPr>
              <a:t> stakeholders at the community level with REDD+; support to </a:t>
            </a:r>
            <a:r>
              <a:rPr lang="en-US" sz="2400" b="1" dirty="0" smtClean="0">
                <a:solidFill>
                  <a:schemeClr val="tx1">
                    <a:lumMod val="85000"/>
                    <a:lumOff val="15000"/>
                  </a:schemeClr>
                </a:solidFill>
                <a:latin typeface="Calibri" pitchFamily="34" charset="0"/>
              </a:rPr>
              <a:t>learn</a:t>
            </a:r>
            <a:r>
              <a:rPr lang="en-US" sz="2400" dirty="0" smtClean="0">
                <a:solidFill>
                  <a:schemeClr val="tx1">
                    <a:lumMod val="85000"/>
                    <a:lumOff val="15000"/>
                  </a:schemeClr>
                </a:solidFill>
                <a:latin typeface="Calibri" pitchFamily="34" charset="0"/>
              </a:rPr>
              <a:t> about, </a:t>
            </a:r>
            <a:r>
              <a:rPr lang="en-US" sz="2400" b="1" dirty="0" smtClean="0">
                <a:solidFill>
                  <a:schemeClr val="tx1">
                    <a:lumMod val="85000"/>
                    <a:lumOff val="15000"/>
                  </a:schemeClr>
                </a:solidFill>
                <a:latin typeface="Calibri" pitchFamily="34" charset="0"/>
              </a:rPr>
              <a:t>engage</a:t>
            </a:r>
            <a:r>
              <a:rPr lang="en-US" sz="2400" dirty="0" smtClean="0">
                <a:solidFill>
                  <a:schemeClr val="tx1">
                    <a:lumMod val="85000"/>
                    <a:lumOff val="15000"/>
                  </a:schemeClr>
                </a:solidFill>
                <a:latin typeface="Calibri" pitchFamily="34" charset="0"/>
              </a:rPr>
              <a:t> with, and </a:t>
            </a:r>
            <a:r>
              <a:rPr lang="en-US" sz="2400" b="1" dirty="0" smtClean="0">
                <a:solidFill>
                  <a:schemeClr val="tx1">
                    <a:lumMod val="85000"/>
                    <a:lumOff val="15000"/>
                  </a:schemeClr>
                </a:solidFill>
                <a:latin typeface="Calibri" pitchFamily="34" charset="0"/>
              </a:rPr>
              <a:t>influence</a:t>
            </a:r>
            <a:r>
              <a:rPr lang="en-US" sz="2400" dirty="0" smtClean="0">
                <a:solidFill>
                  <a:schemeClr val="tx1">
                    <a:lumMod val="85000"/>
                    <a:lumOff val="15000"/>
                  </a:schemeClr>
                </a:solidFill>
                <a:latin typeface="Calibri" pitchFamily="34" charset="0"/>
              </a:rPr>
              <a:t> on-going national REDD+ readiness processes.</a:t>
            </a:r>
          </a:p>
          <a:p>
            <a:pPr>
              <a:spcBef>
                <a:spcPts val="400"/>
              </a:spcBef>
              <a:buFont typeface="+mj-lt"/>
              <a:buAutoNum type="arabicPeriod"/>
            </a:pPr>
            <a:endParaRPr lang="en-US" sz="2000" dirty="0" smtClean="0">
              <a:solidFill>
                <a:schemeClr val="tx1">
                  <a:lumMod val="85000"/>
                  <a:lumOff val="15000"/>
                </a:schemeClr>
              </a:solidFill>
              <a:latin typeface="Calibri" pitchFamily="34" charset="0"/>
            </a:endParaRPr>
          </a:p>
          <a:p>
            <a:pPr>
              <a:spcBef>
                <a:spcPts val="400"/>
              </a:spcBef>
              <a:buFont typeface="+mj-lt"/>
              <a:buAutoNum type="arabicPeriod"/>
            </a:pPr>
            <a:r>
              <a:rPr lang="en-US" sz="2400" dirty="0" smtClean="0">
                <a:solidFill>
                  <a:schemeClr val="tx1">
                    <a:lumMod val="85000"/>
                    <a:lumOff val="15000"/>
                  </a:schemeClr>
                </a:solidFill>
                <a:latin typeface="Calibri" pitchFamily="34" charset="0"/>
              </a:rPr>
              <a:t>CBR</a:t>
            </a:r>
            <a:r>
              <a:rPr lang="en-US" sz="2400" dirty="0">
                <a:solidFill>
                  <a:schemeClr val="tx1">
                    <a:lumMod val="85000"/>
                    <a:lumOff val="15000"/>
                  </a:schemeClr>
                </a:solidFill>
                <a:latin typeface="Calibri" pitchFamily="34" charset="0"/>
              </a:rPr>
              <a:t>+ is being delivered by UNDP, using SGP’s existing country-based grants delivery mechanism </a:t>
            </a:r>
          </a:p>
          <a:p>
            <a:pPr>
              <a:spcBef>
                <a:spcPts val="400"/>
              </a:spcBef>
              <a:buFont typeface="+mj-lt"/>
              <a:buAutoNum type="arabicPeriod"/>
            </a:pPr>
            <a:endParaRPr lang="en-US" sz="2000" dirty="0" smtClean="0">
              <a:solidFill>
                <a:schemeClr val="tx1">
                  <a:lumMod val="85000"/>
                  <a:lumOff val="15000"/>
                </a:schemeClr>
              </a:solidFill>
              <a:latin typeface="Calibri" pitchFamily="34" charset="0"/>
            </a:endParaRPr>
          </a:p>
          <a:p>
            <a:pPr>
              <a:spcBef>
                <a:spcPts val="400"/>
              </a:spcBef>
              <a:buFont typeface="+mj-lt"/>
              <a:buAutoNum type="arabicPeriod"/>
            </a:pPr>
            <a:r>
              <a:rPr lang="en-US" sz="2400" dirty="0" smtClean="0">
                <a:solidFill>
                  <a:schemeClr val="tx1">
                    <a:lumMod val="85000"/>
                    <a:lumOff val="15000"/>
                  </a:schemeClr>
                </a:solidFill>
                <a:latin typeface="Calibri" pitchFamily="34" charset="0"/>
              </a:rPr>
              <a:t>Funded </a:t>
            </a:r>
            <a:r>
              <a:rPr lang="en-US" sz="2400" dirty="0">
                <a:solidFill>
                  <a:schemeClr val="tx1">
                    <a:lumMod val="85000"/>
                    <a:lumOff val="15000"/>
                  </a:schemeClr>
                </a:solidFill>
                <a:latin typeface="Calibri" pitchFamily="34" charset="0"/>
              </a:rPr>
              <a:t>activities will align with national REDD+ strategies and priorities </a:t>
            </a:r>
            <a:endParaRPr lang="en-US" sz="2400"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2000" dirty="0" smtClean="0">
              <a:solidFill>
                <a:schemeClr val="tx1">
                  <a:lumMod val="85000"/>
                  <a:lumOff val="15000"/>
                </a:schemeClr>
              </a:solidFill>
              <a:latin typeface="Calibri" pitchFamily="34" charset="0"/>
            </a:endParaRPr>
          </a:p>
          <a:p>
            <a:pPr>
              <a:spcBef>
                <a:spcPts val="400"/>
              </a:spcBef>
              <a:buFont typeface="+mj-lt"/>
              <a:buAutoNum type="arabicPeriod"/>
            </a:pPr>
            <a:r>
              <a:rPr lang="en-US" sz="2400" dirty="0" smtClean="0">
                <a:solidFill>
                  <a:schemeClr val="tx1">
                    <a:lumMod val="85000"/>
                    <a:lumOff val="15000"/>
                  </a:schemeClr>
                </a:solidFill>
                <a:latin typeface="Calibri" pitchFamily="34" charset="0"/>
              </a:rPr>
              <a:t>6 pilot countries globally: Cambodia and Sri Lanka in Asia-Pacific</a:t>
            </a:r>
            <a:endParaRPr lang="en-US" sz="2400" dirty="0">
              <a:solidFill>
                <a:schemeClr val="tx1">
                  <a:lumMod val="85000"/>
                  <a:lumOff val="15000"/>
                </a:schemeClr>
              </a:solidFill>
              <a:latin typeface="Calibri" pitchFamily="34" charset="0"/>
            </a:endParaRPr>
          </a:p>
          <a:p>
            <a:pPr>
              <a:spcBef>
                <a:spcPts val="400"/>
              </a:spcBef>
              <a:buFont typeface="+mj-lt"/>
              <a:buAutoNum type="arabicPeriod"/>
            </a:pPr>
            <a:endParaRPr lang="en-US" sz="2400" dirty="0">
              <a:solidFill>
                <a:schemeClr val="tx1">
                  <a:lumMod val="85000"/>
                  <a:lumOff val="15000"/>
                </a:schemeClr>
              </a:solidFill>
              <a:latin typeface="Calibri" pitchFamily="34" charset="0"/>
            </a:endParaRPr>
          </a:p>
          <a:p>
            <a:pPr>
              <a:spcBef>
                <a:spcPts val="400"/>
              </a:spcBef>
            </a:pPr>
            <a:endParaRPr lang="en-US" sz="2400" dirty="0">
              <a:solidFill>
                <a:schemeClr val="tx1">
                  <a:lumMod val="85000"/>
                  <a:lumOff val="15000"/>
                </a:schemeClr>
              </a:solidFill>
              <a:latin typeface="Calibri" pitchFamily="34" charset="0"/>
            </a:endParaRPr>
          </a:p>
        </p:txBody>
      </p:sp>
      <p:pic>
        <p:nvPicPr>
          <p:cNvPr id="4" name="Picture 3" descr="SGP-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245838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lnSpcReduction="10000"/>
          </a:bodyPr>
          <a:lstStyle/>
          <a:p>
            <a:pPr marL="457200" indent="-457200">
              <a:spcBef>
                <a:spcPts val="400"/>
              </a:spcBef>
              <a:buFont typeface="+mj-lt"/>
              <a:buAutoNum type="arabicPeriod"/>
            </a:pPr>
            <a:r>
              <a:rPr lang="en-US" sz="2400" dirty="0" smtClean="0">
                <a:solidFill>
                  <a:schemeClr val="tx1">
                    <a:lumMod val="85000"/>
                    <a:lumOff val="15000"/>
                  </a:schemeClr>
                </a:solidFill>
                <a:latin typeface="Calibri" pitchFamily="34" charset="0"/>
              </a:rPr>
              <a:t>SGP National </a:t>
            </a:r>
            <a:r>
              <a:rPr lang="en-US" sz="2400" dirty="0" smtClean="0">
                <a:solidFill>
                  <a:schemeClr val="tx1">
                    <a:lumMod val="85000"/>
                    <a:lumOff val="15000"/>
                  </a:schemeClr>
                </a:solidFill>
                <a:latin typeface="Calibri" pitchFamily="34" charset="0"/>
              </a:rPr>
              <a:t>Coordinator</a:t>
            </a:r>
            <a:endParaRPr lang="en-US" sz="2400" dirty="0" smtClean="0">
              <a:solidFill>
                <a:schemeClr val="tx1">
                  <a:lumMod val="85000"/>
                  <a:lumOff val="15000"/>
                </a:schemeClr>
              </a:solidFill>
              <a:latin typeface="Calibri" pitchFamily="34" charset="0"/>
            </a:endParaRPr>
          </a:p>
          <a:p>
            <a:pPr marL="457200" indent="-457200">
              <a:spcBef>
                <a:spcPts val="400"/>
              </a:spcBef>
              <a:buFont typeface="+mj-lt"/>
              <a:buAutoNum type="arabicPeriod"/>
            </a:pPr>
            <a:endParaRPr lang="en-US" sz="1200" dirty="0" smtClean="0">
              <a:solidFill>
                <a:schemeClr val="tx1">
                  <a:lumMod val="85000"/>
                  <a:lumOff val="15000"/>
                </a:schemeClr>
              </a:solidFill>
              <a:latin typeface="Calibri" pitchFamily="34" charset="0"/>
            </a:endParaRPr>
          </a:p>
          <a:p>
            <a:pPr marL="457200" indent="-457200">
              <a:spcBef>
                <a:spcPts val="400"/>
              </a:spcBef>
              <a:buFont typeface="+mj-lt"/>
              <a:buAutoNum type="arabicPeriod"/>
            </a:pPr>
            <a:r>
              <a:rPr lang="en-US" sz="2400" dirty="0" smtClean="0">
                <a:latin typeface="Calibri" pitchFamily="34" charset="0"/>
              </a:rPr>
              <a:t>CBR+ National Steering </a:t>
            </a:r>
            <a:r>
              <a:rPr lang="en-US" sz="2400" dirty="0" smtClean="0">
                <a:latin typeface="Calibri" pitchFamily="34" charset="0"/>
              </a:rPr>
              <a:t>Committee in Cambodia</a:t>
            </a:r>
            <a:endParaRPr lang="en-US" sz="2400" dirty="0" smtClean="0">
              <a:latin typeface="Calibri" pitchFamily="34" charset="0"/>
            </a:endParaRPr>
          </a:p>
          <a:p>
            <a:pPr marL="857250" lvl="1" indent="-457200">
              <a:spcBef>
                <a:spcPts val="400"/>
              </a:spcBef>
            </a:pPr>
            <a:r>
              <a:rPr lang="en-US" sz="2000" dirty="0" smtClean="0">
                <a:latin typeface="Calibri" pitchFamily="34" charset="0"/>
              </a:rPr>
              <a:t>Existing SGP National Steering Committee + 4 </a:t>
            </a:r>
            <a:r>
              <a:rPr lang="en-US" sz="2000" dirty="0" smtClean="0">
                <a:latin typeface="Calibri" pitchFamily="34" charset="0"/>
              </a:rPr>
              <a:t>re</a:t>
            </a:r>
            <a:r>
              <a:rPr lang="en-US" sz="2000" dirty="0" smtClean="0">
                <a:latin typeface="Calibri" pitchFamily="34" charset="0"/>
              </a:rPr>
              <a:t>presentatives </a:t>
            </a:r>
            <a:r>
              <a:rPr lang="en-US" sz="2000" dirty="0">
                <a:latin typeface="Calibri" pitchFamily="34" charset="0"/>
              </a:rPr>
              <a:t>from national </a:t>
            </a:r>
            <a:r>
              <a:rPr lang="en-US" sz="2000" dirty="0" smtClean="0">
                <a:latin typeface="Calibri" pitchFamily="34" charset="0"/>
              </a:rPr>
              <a:t>REDD</a:t>
            </a:r>
            <a:r>
              <a:rPr lang="en-US" sz="2000" dirty="0" smtClean="0">
                <a:latin typeface="Calibri" pitchFamily="34" charset="0"/>
              </a:rPr>
              <a:t>+ bodies</a:t>
            </a:r>
          </a:p>
          <a:p>
            <a:pPr marL="1257300" lvl="2" indent="-457200">
              <a:spcBef>
                <a:spcPts val="400"/>
              </a:spcBef>
            </a:pPr>
            <a:r>
              <a:rPr lang="en-US" sz="2000" dirty="0" smtClean="0">
                <a:solidFill>
                  <a:schemeClr val="tx1">
                    <a:lumMod val="85000"/>
                    <a:lumOff val="15000"/>
                  </a:schemeClr>
                </a:solidFill>
                <a:latin typeface="Calibri" pitchFamily="34" charset="0"/>
              </a:rPr>
              <a:t>HE Chea Sam Ang, DDG of FA, MAFF</a:t>
            </a:r>
          </a:p>
          <a:p>
            <a:pPr marL="1257300" lvl="2" indent="-457200">
              <a:spcBef>
                <a:spcPts val="400"/>
              </a:spcBef>
            </a:pPr>
            <a:r>
              <a:rPr lang="en-US" sz="2000" dirty="0" smtClean="0">
                <a:solidFill>
                  <a:schemeClr val="tx1">
                    <a:lumMod val="85000"/>
                    <a:lumOff val="15000"/>
                  </a:schemeClr>
                </a:solidFill>
                <a:latin typeface="Calibri" pitchFamily="34" charset="0"/>
              </a:rPr>
              <a:t>HE </a:t>
            </a:r>
            <a:r>
              <a:rPr lang="en-US" sz="2000" dirty="0" err="1" smtClean="0">
                <a:solidFill>
                  <a:schemeClr val="tx1">
                    <a:lumMod val="85000"/>
                    <a:lumOff val="15000"/>
                  </a:schemeClr>
                </a:solidFill>
                <a:latin typeface="Calibri" pitchFamily="34" charset="0"/>
              </a:rPr>
              <a:t>Choup</a:t>
            </a:r>
            <a:r>
              <a:rPr lang="en-US" sz="2000" dirty="0" smtClean="0">
                <a:solidFill>
                  <a:schemeClr val="tx1">
                    <a:lumMod val="85000"/>
                    <a:lumOff val="15000"/>
                  </a:schemeClr>
                </a:solidFill>
                <a:latin typeface="Calibri" pitchFamily="34" charset="0"/>
              </a:rPr>
              <a:t> Paris, Deputy Sec-Gen, National Council of Green Growth, </a:t>
            </a:r>
            <a:r>
              <a:rPr lang="en-US" sz="2000" dirty="0" err="1" smtClean="0">
                <a:solidFill>
                  <a:schemeClr val="tx1">
                    <a:lumMod val="85000"/>
                    <a:lumOff val="15000"/>
                  </a:schemeClr>
                </a:solidFill>
                <a:latin typeface="Calibri" pitchFamily="34" charset="0"/>
              </a:rPr>
              <a:t>MoE</a:t>
            </a:r>
            <a:endParaRPr lang="en-US" sz="2000" dirty="0" smtClean="0">
              <a:solidFill>
                <a:schemeClr val="tx1">
                  <a:lumMod val="85000"/>
                  <a:lumOff val="15000"/>
                </a:schemeClr>
              </a:solidFill>
              <a:latin typeface="Calibri" pitchFamily="34" charset="0"/>
            </a:endParaRPr>
          </a:p>
          <a:p>
            <a:pPr marL="1257300" lvl="2" indent="-457200">
              <a:spcBef>
                <a:spcPts val="400"/>
              </a:spcBef>
            </a:pPr>
            <a:r>
              <a:rPr lang="en-US" sz="2000" dirty="0" err="1" smtClean="0">
                <a:solidFill>
                  <a:schemeClr val="tx1">
                    <a:lumMod val="85000"/>
                    <a:lumOff val="15000"/>
                  </a:schemeClr>
                </a:solidFill>
                <a:latin typeface="Calibri" pitchFamily="34" charset="0"/>
              </a:rPr>
              <a:t>Ms</a:t>
            </a:r>
            <a:r>
              <a:rPr lang="en-US" sz="2000" dirty="0" smtClean="0">
                <a:solidFill>
                  <a:schemeClr val="tx1">
                    <a:lumMod val="85000"/>
                    <a:lumOff val="15000"/>
                  </a:schemeClr>
                </a:solidFill>
                <a:latin typeface="Calibri" pitchFamily="34" charset="0"/>
              </a:rPr>
              <a:t> Teng Rithiny, CSO representative, REDD+ Consultation Group</a:t>
            </a:r>
          </a:p>
          <a:p>
            <a:pPr marL="1257300" lvl="2" indent="-457200">
              <a:spcBef>
                <a:spcPts val="400"/>
              </a:spcBef>
            </a:pPr>
            <a:r>
              <a:rPr lang="en-US" sz="2000" dirty="0" smtClean="0">
                <a:solidFill>
                  <a:schemeClr val="tx1">
                    <a:lumMod val="85000"/>
                    <a:lumOff val="15000"/>
                  </a:schemeClr>
                </a:solidFill>
                <a:latin typeface="Calibri" pitchFamily="34" charset="0"/>
              </a:rPr>
              <a:t>Mr </a:t>
            </a:r>
            <a:r>
              <a:rPr lang="en-US" sz="2000" dirty="0" err="1" smtClean="0">
                <a:solidFill>
                  <a:schemeClr val="tx1">
                    <a:lumMod val="85000"/>
                    <a:lumOff val="15000"/>
                  </a:schemeClr>
                </a:solidFill>
                <a:latin typeface="Calibri" pitchFamily="34" charset="0"/>
              </a:rPr>
              <a:t>Chheurt</a:t>
            </a:r>
            <a:r>
              <a:rPr lang="en-US" sz="2000" dirty="0" smtClean="0">
                <a:solidFill>
                  <a:schemeClr val="tx1">
                    <a:lumMod val="85000"/>
                    <a:lumOff val="15000"/>
                  </a:schemeClr>
                </a:solidFill>
                <a:latin typeface="Calibri" pitchFamily="34" charset="0"/>
              </a:rPr>
              <a:t> Chhorn, IP representative, REDD+ Consultation Group</a:t>
            </a:r>
          </a:p>
          <a:p>
            <a:pPr marL="800100" lvl="2" indent="0">
              <a:spcBef>
                <a:spcPts val="400"/>
              </a:spcBef>
              <a:buNone/>
            </a:pPr>
            <a:r>
              <a:rPr lang="en-US" sz="2000" dirty="0" smtClean="0">
                <a:solidFill>
                  <a:schemeClr val="tx1">
                    <a:lumMod val="85000"/>
                    <a:lumOff val="15000"/>
                  </a:schemeClr>
                </a:solidFill>
                <a:latin typeface="Calibri" pitchFamily="34" charset="0"/>
              </a:rPr>
              <a:t> </a:t>
            </a:r>
            <a:endParaRPr lang="en-US" sz="2000" dirty="0" smtClean="0">
              <a:solidFill>
                <a:schemeClr val="tx1">
                  <a:lumMod val="85000"/>
                  <a:lumOff val="15000"/>
                </a:schemeClr>
              </a:solidFill>
              <a:latin typeface="Calibri" pitchFamily="34" charset="0"/>
            </a:endParaRPr>
          </a:p>
          <a:p>
            <a:pPr marL="457200" indent="-457200">
              <a:spcBef>
                <a:spcPts val="400"/>
              </a:spcBef>
              <a:buFont typeface="+mj-lt"/>
              <a:buAutoNum type="arabicPeriod"/>
            </a:pPr>
            <a:r>
              <a:rPr lang="en-US" sz="2400" dirty="0" smtClean="0">
                <a:solidFill>
                  <a:schemeClr val="tx1">
                    <a:lumMod val="85000"/>
                    <a:lumOff val="15000"/>
                  </a:schemeClr>
                </a:solidFill>
                <a:latin typeface="Calibri" pitchFamily="34" charset="0"/>
              </a:rPr>
              <a:t>CBR+ Country </a:t>
            </a:r>
            <a:r>
              <a:rPr lang="en-US" sz="2400" dirty="0" smtClean="0">
                <a:solidFill>
                  <a:schemeClr val="tx1">
                    <a:lumMod val="85000"/>
                    <a:lumOff val="15000"/>
                  </a:schemeClr>
                </a:solidFill>
                <a:latin typeface="Calibri" pitchFamily="34" charset="0"/>
              </a:rPr>
              <a:t>Plan</a:t>
            </a:r>
            <a:endParaRPr lang="en-US" sz="2400" dirty="0" smtClean="0">
              <a:solidFill>
                <a:schemeClr val="tx1">
                  <a:lumMod val="85000"/>
                  <a:lumOff val="15000"/>
                </a:schemeClr>
              </a:solidFill>
              <a:latin typeface="Calibri" pitchFamily="34" charset="0"/>
            </a:endParaRPr>
          </a:p>
          <a:p>
            <a:pPr marL="857250" lvl="1" indent="-457200">
              <a:spcBef>
                <a:spcPts val="400"/>
              </a:spcBef>
            </a:pPr>
            <a:r>
              <a:rPr lang="en-US" sz="2000" dirty="0" smtClean="0">
                <a:solidFill>
                  <a:schemeClr val="tx1">
                    <a:lumMod val="85000"/>
                    <a:lumOff val="15000"/>
                  </a:schemeClr>
                </a:solidFill>
                <a:latin typeface="Calibri" pitchFamily="34" charset="0"/>
              </a:rPr>
              <a:t>Guiding doc to select projects and ensure </a:t>
            </a:r>
            <a:r>
              <a:rPr lang="en-US" sz="2000" dirty="0" smtClean="0">
                <a:solidFill>
                  <a:schemeClr val="tx1">
                    <a:lumMod val="85000"/>
                    <a:lumOff val="15000"/>
                  </a:schemeClr>
                </a:solidFill>
                <a:latin typeface="Calibri" pitchFamily="34" charset="0"/>
              </a:rPr>
              <a:t>link with national level work on REDD+ readiness</a:t>
            </a:r>
          </a:p>
          <a:p>
            <a:pPr>
              <a:spcBef>
                <a:spcPts val="400"/>
              </a:spcBef>
            </a:pPr>
            <a:endParaRPr lang="en-US" sz="2400" dirty="0">
              <a:solidFill>
                <a:schemeClr val="tx1">
                  <a:lumMod val="85000"/>
                  <a:lumOff val="15000"/>
                </a:schemeClr>
              </a:solidFill>
              <a:latin typeface="Calibri" pitchFamily="34" charset="0"/>
            </a:endParaRPr>
          </a:p>
          <a:p>
            <a:pPr>
              <a:spcBef>
                <a:spcPts val="400"/>
              </a:spcBef>
            </a:pPr>
            <a:endParaRPr lang="en-US" sz="2000" dirty="0">
              <a:solidFill>
                <a:schemeClr val="tx1">
                  <a:lumMod val="85000"/>
                  <a:lumOff val="15000"/>
                </a:schemeClr>
              </a:solidFill>
              <a:latin typeface="Calibri" pitchFamily="34" charset="0"/>
            </a:endParaRPr>
          </a:p>
          <a:p>
            <a:pPr>
              <a:spcBef>
                <a:spcPts val="400"/>
              </a:spcBef>
            </a:pPr>
            <a:endParaRPr lang="en-US" sz="2000" dirty="0">
              <a:solidFill>
                <a:schemeClr val="tx1">
                  <a:lumMod val="85000"/>
                  <a:lumOff val="15000"/>
                </a:schemeClr>
              </a:solidFill>
              <a:latin typeface="Calibri" pitchFamily="34" charset="0"/>
            </a:endParaRPr>
          </a:p>
        </p:txBody>
      </p:sp>
      <p:sp>
        <p:nvSpPr>
          <p:cNvPr id="4" name="Slide Number Placeholder 3"/>
          <p:cNvSpPr>
            <a:spLocks noGrp="1"/>
          </p:cNvSpPr>
          <p:nvPr>
            <p:ph type="sldNum" sz="quarter" idx="12"/>
          </p:nvPr>
        </p:nvSpPr>
        <p:spPr/>
        <p:txBody>
          <a:bodyPr/>
          <a:lstStyle/>
          <a:p>
            <a:fld id="{D45470E9-CD58-4B1E-AD27-812AEDC7ECFB}" type="slidenum">
              <a:rPr lang="en-US" smtClean="0"/>
              <a:pPr/>
              <a:t>4</a:t>
            </a:fld>
            <a:endParaRPr lang="en-US"/>
          </a:p>
        </p:txBody>
      </p:sp>
      <p:pic>
        <p:nvPicPr>
          <p:cNvPr id="5" name="Picture 4" descr="SGP-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
        <p:nvSpPr>
          <p:cNvPr id="7" name="Title 1"/>
          <p:cNvSpPr txBox="1">
            <a:spLocks/>
          </p:cNvSpPr>
          <p:nvPr/>
        </p:nvSpPr>
        <p:spPr>
          <a:xfrm>
            <a:off x="2362200" y="576580"/>
            <a:ext cx="4724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Overview of CBR</a:t>
            </a:r>
            <a:r>
              <a:rPr lang="en-US" sz="2400" b="1" dirty="0" smtClean="0"/>
              <a:t>+ Implementation</a:t>
            </a:r>
            <a:endParaRPr lang="en-US" sz="2400" b="1" dirty="0"/>
          </a:p>
        </p:txBody>
      </p:sp>
    </p:spTree>
    <p:extLst>
      <p:ext uri="{BB962C8B-B14F-4D97-AF65-F5344CB8AC3E}">
        <p14:creationId xmlns:p14="http://schemas.microsoft.com/office/powerpoint/2010/main" val="298977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a:bodyPr>
          <a:lstStyle/>
          <a:p>
            <a:pPr algn="l"/>
            <a:r>
              <a:rPr lang="en-US" sz="3200" b="1" dirty="0" smtClean="0"/>
              <a:t>Collaborative Synergies - SGP</a:t>
            </a:r>
            <a:endParaRPr lang="en-US" sz="3200" b="1" dirty="0"/>
          </a:p>
        </p:txBody>
      </p:sp>
      <p:sp>
        <p:nvSpPr>
          <p:cNvPr id="3" name="Content Placeholder 2"/>
          <p:cNvSpPr>
            <a:spLocks noGrp="1"/>
          </p:cNvSpPr>
          <p:nvPr>
            <p:ph idx="1"/>
          </p:nvPr>
        </p:nvSpPr>
        <p:spPr>
          <a:xfrm>
            <a:off x="457200" y="2133600"/>
            <a:ext cx="8229600" cy="3988910"/>
          </a:xfrm>
        </p:spPr>
        <p:txBody>
          <a:bodyPr>
            <a:normAutofit lnSpcReduction="10000"/>
          </a:bodyPr>
          <a:lstStyle/>
          <a:p>
            <a:pPr lvl="0">
              <a:buFont typeface="+mj-lt"/>
              <a:buAutoNum type="arabicPeriod"/>
            </a:pPr>
            <a:r>
              <a:rPr lang="en-US" sz="2800" dirty="0"/>
              <a:t>Very well-established national level infrastructure including National Coordinators and National Steering Committees</a:t>
            </a:r>
          </a:p>
          <a:p>
            <a:pPr lvl="0">
              <a:buFont typeface="+mj-lt"/>
              <a:buAutoNum type="arabicPeriod"/>
            </a:pPr>
            <a:r>
              <a:rPr lang="en-US" sz="2800" dirty="0" smtClean="0"/>
              <a:t>Over 20 </a:t>
            </a:r>
            <a:r>
              <a:rPr lang="en-US" sz="2800" dirty="0"/>
              <a:t>years of experience working with communities through more than 16,500 community-based projects funded in </a:t>
            </a:r>
            <a:r>
              <a:rPr lang="en-US" sz="2800" dirty="0" smtClean="0"/>
              <a:t>over 125 </a:t>
            </a:r>
            <a:r>
              <a:rPr lang="en-US" sz="2800" dirty="0"/>
              <a:t>developing countries.</a:t>
            </a:r>
          </a:p>
          <a:p>
            <a:pPr lvl="0">
              <a:buFont typeface="+mj-lt"/>
              <a:buAutoNum type="arabicPeriod"/>
            </a:pPr>
            <a:r>
              <a:rPr lang="en-US" sz="2800" dirty="0"/>
              <a:t>Tried and tested, decentralized grant-disbursal mechanism</a:t>
            </a:r>
          </a:p>
        </p:txBody>
      </p:sp>
      <p:pic>
        <p:nvPicPr>
          <p:cNvPr id="4" name="Picture 3" descr="SGP-transparent"/>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124072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a:bodyPr>
          <a:lstStyle/>
          <a:p>
            <a:pPr algn="l"/>
            <a:r>
              <a:rPr lang="en-US" sz="3200" b="1" dirty="0" smtClean="0"/>
              <a:t>Collaborative Synergies – UN-REDD Programme</a:t>
            </a:r>
            <a:endParaRPr lang="en-US" sz="3200" b="1" dirty="0"/>
          </a:p>
        </p:txBody>
      </p:sp>
      <p:sp>
        <p:nvSpPr>
          <p:cNvPr id="3" name="Content Placeholder 2"/>
          <p:cNvSpPr>
            <a:spLocks noGrp="1"/>
          </p:cNvSpPr>
          <p:nvPr>
            <p:ph idx="1"/>
          </p:nvPr>
        </p:nvSpPr>
        <p:spPr>
          <a:xfrm>
            <a:off x="457200" y="2133600"/>
            <a:ext cx="8229600" cy="3988910"/>
          </a:xfrm>
        </p:spPr>
        <p:txBody>
          <a:bodyPr>
            <a:normAutofit/>
          </a:bodyPr>
          <a:lstStyle/>
          <a:p>
            <a:pPr marL="514350" lvl="0" indent="-514350">
              <a:buFont typeface="+mj-lt"/>
              <a:buAutoNum type="arabicPeriod"/>
            </a:pPr>
            <a:r>
              <a:rPr lang="en-US" sz="2800" dirty="0" smtClean="0"/>
              <a:t>Supports countries to meet REDD+ under UNFCCC </a:t>
            </a:r>
          </a:p>
          <a:p>
            <a:pPr lvl="1"/>
            <a:r>
              <a:rPr lang="en-US" sz="2400" dirty="0" smtClean="0"/>
              <a:t>Strong link to national REDD+ policy processes</a:t>
            </a:r>
          </a:p>
          <a:p>
            <a:pPr lvl="1"/>
            <a:r>
              <a:rPr lang="en-US" sz="2400" dirty="0" smtClean="0"/>
              <a:t>Entry points for CBR+ projects to influence and promote policy changes</a:t>
            </a:r>
          </a:p>
          <a:p>
            <a:pPr marL="514350" lvl="0" indent="-514350">
              <a:buFont typeface="+mj-lt"/>
              <a:buAutoNum type="arabicPeriod"/>
            </a:pPr>
            <a:r>
              <a:rPr lang="en-US" sz="2800" dirty="0" smtClean="0"/>
              <a:t>Technical </a:t>
            </a:r>
            <a:r>
              <a:rPr lang="en-US" sz="2800" dirty="0"/>
              <a:t>expertise on REDD+ </a:t>
            </a:r>
            <a:endParaRPr lang="en-US" sz="2800" dirty="0" smtClean="0"/>
          </a:p>
          <a:p>
            <a:pPr lvl="1"/>
            <a:r>
              <a:rPr lang="en-US" sz="2400" dirty="0" smtClean="0"/>
              <a:t>Through comparative advantages of UNDP, FAO and UNEP globally and </a:t>
            </a:r>
            <a:r>
              <a:rPr lang="en-US" sz="2400" dirty="0" smtClean="0"/>
              <a:t>regionally, </a:t>
            </a:r>
            <a:r>
              <a:rPr lang="en-US" sz="2400" dirty="0" smtClean="0"/>
              <a:t>and national REDD+ experts</a:t>
            </a:r>
          </a:p>
          <a:p>
            <a:pPr marL="514350" indent="-514350">
              <a:buFont typeface="+mj-lt"/>
              <a:buAutoNum type="arabicPeriod"/>
            </a:pPr>
            <a:endParaRPr lang="en-US" dirty="0" smtClean="0"/>
          </a:p>
          <a:p>
            <a:pPr lvl="1"/>
            <a:endParaRPr lang="en-US" sz="2400" dirty="0"/>
          </a:p>
        </p:txBody>
      </p:sp>
      <p:pic>
        <p:nvPicPr>
          <p:cNvPr id="4" name="Picture 3" descr="SGP-transparent"/>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spTree>
    <p:extLst>
      <p:ext uri="{BB962C8B-B14F-4D97-AF65-F5344CB8AC3E}">
        <p14:creationId xmlns:p14="http://schemas.microsoft.com/office/powerpoint/2010/main" val="408331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960438"/>
          </a:xfrm>
        </p:spPr>
        <p:txBody>
          <a:bodyPr>
            <a:normAutofit/>
          </a:bodyPr>
          <a:lstStyle/>
          <a:p>
            <a:r>
              <a:rPr lang="en-US" sz="2800" dirty="0" smtClean="0"/>
              <a:t>Recap: </a:t>
            </a:r>
            <a:r>
              <a:rPr lang="en-US" sz="2800" dirty="0" smtClean="0"/>
              <a:t/>
            </a:r>
            <a:br>
              <a:rPr lang="en-US" sz="2800" dirty="0" smtClean="0"/>
            </a:br>
            <a:r>
              <a:rPr lang="en-US" sz="2800" dirty="0" smtClean="0"/>
              <a:t>Key Elements </a:t>
            </a:r>
            <a:r>
              <a:rPr lang="en-US" sz="2800" dirty="0" smtClean="0"/>
              <a:t>of REDD+ in UNFCCC</a:t>
            </a:r>
            <a:endParaRPr lang="en-US" sz="2800" dirty="0"/>
          </a:p>
        </p:txBody>
      </p:sp>
      <p:sp>
        <p:nvSpPr>
          <p:cNvPr id="3" name="Content Placeholder 2"/>
          <p:cNvSpPr>
            <a:spLocks noGrp="1"/>
          </p:cNvSpPr>
          <p:nvPr>
            <p:ph sz="half" idx="1"/>
          </p:nvPr>
        </p:nvSpPr>
        <p:spPr>
          <a:xfrm>
            <a:off x="457200" y="1951037"/>
            <a:ext cx="2971800" cy="2163763"/>
          </a:xfrm>
        </p:spPr>
        <p:txBody>
          <a:bodyPr>
            <a:noAutofit/>
          </a:bodyPr>
          <a:lstStyle/>
          <a:p>
            <a:r>
              <a:rPr lang="en-US" sz="2400" dirty="0" smtClean="0"/>
              <a:t>Drivers of deforestation and forest degradation and barriers to “+”</a:t>
            </a:r>
          </a:p>
          <a:p>
            <a:pPr lvl="1"/>
            <a:endParaRPr lang="en-US" sz="2000" dirty="0" smtClean="0"/>
          </a:p>
        </p:txBody>
      </p:sp>
      <p:pic>
        <p:nvPicPr>
          <p:cNvPr id="7" name="Image 7" descr="design_elements_simple.pdf"/>
          <p:cNvPicPr>
            <a:picLocks noGrp="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3886200" y="1676400"/>
            <a:ext cx="4940531" cy="4500836"/>
          </a:xfrm>
          <a:prstGeom prst="rect">
            <a:avLst/>
          </a:prstGeom>
        </p:spPr>
      </p:pic>
      <p:sp>
        <p:nvSpPr>
          <p:cNvPr id="5" name="Content Placeholder 2"/>
          <p:cNvSpPr txBox="1">
            <a:spLocks/>
          </p:cNvSpPr>
          <p:nvPr/>
        </p:nvSpPr>
        <p:spPr>
          <a:xfrm>
            <a:off x="298566" y="4368935"/>
            <a:ext cx="2825634" cy="20318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Policies and measures to address identified drivers and barriers to “+”</a:t>
            </a:r>
          </a:p>
          <a:p>
            <a:pPr lvl="1"/>
            <a:endParaRPr lang="en-US" sz="1800" dirty="0" smtClean="0"/>
          </a:p>
        </p:txBody>
      </p:sp>
      <p:cxnSp>
        <p:nvCxnSpPr>
          <p:cNvPr id="6" name="Straight Arrow Connector 5"/>
          <p:cNvCxnSpPr/>
          <p:nvPr/>
        </p:nvCxnSpPr>
        <p:spPr>
          <a:xfrm>
            <a:off x="2516387" y="2286000"/>
            <a:ext cx="1750813" cy="5287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V="1">
            <a:off x="2286000" y="3038769"/>
            <a:ext cx="1981200" cy="18024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592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GP-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
            <a:ext cx="1498600" cy="659130"/>
          </a:xfrm>
          <a:prstGeom prst="rect">
            <a:avLst/>
          </a:prstGeom>
          <a:noFill/>
          <a:ln>
            <a:noFill/>
          </a:ln>
        </p:spPr>
      </p:pic>
      <p:grpSp>
        <p:nvGrpSpPr>
          <p:cNvPr id="21" name="Group 20"/>
          <p:cNvGrpSpPr/>
          <p:nvPr/>
        </p:nvGrpSpPr>
        <p:grpSpPr>
          <a:xfrm>
            <a:off x="1450136" y="1228973"/>
            <a:ext cx="6493254" cy="2200026"/>
            <a:chOff x="1447800" y="3794998"/>
            <a:chExt cx="6253494" cy="2148602"/>
          </a:xfrm>
        </p:grpSpPr>
        <p:sp>
          <p:nvSpPr>
            <p:cNvPr id="19" name="Rounded Rectangle 18"/>
            <p:cNvSpPr/>
            <p:nvPr/>
          </p:nvSpPr>
          <p:spPr>
            <a:xfrm>
              <a:off x="1447800" y="3794998"/>
              <a:ext cx="6253494" cy="2148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2872762" y="4016423"/>
              <a:ext cx="3429000" cy="390758"/>
            </a:xfrm>
            <a:prstGeom prst="rect">
              <a:avLst/>
            </a:prstGeom>
            <a:noFill/>
          </p:spPr>
          <p:txBody>
            <a:bodyPr wrap="square" rtlCol="0">
              <a:spAutoFit/>
            </a:bodyPr>
            <a:lstStyle/>
            <a:p>
              <a:pPr algn="ctr"/>
              <a:r>
                <a:rPr lang="en-US" sz="2000" b="1" dirty="0" smtClean="0">
                  <a:solidFill>
                    <a:schemeClr val="bg1"/>
                  </a:solidFill>
                </a:rPr>
                <a:t>National REDD+ Elements</a:t>
              </a:r>
              <a:endParaRPr lang="en-US" sz="2000" b="1" dirty="0">
                <a:solidFill>
                  <a:schemeClr val="bg1"/>
                </a:solidFill>
              </a:endParaRPr>
            </a:p>
          </p:txBody>
        </p:sp>
        <p:sp>
          <p:nvSpPr>
            <p:cNvPr id="9" name="Oval 8"/>
            <p:cNvSpPr/>
            <p:nvPr/>
          </p:nvSpPr>
          <p:spPr>
            <a:xfrm>
              <a:off x="1500469" y="4006096"/>
              <a:ext cx="1600200" cy="1078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87061" y="4800600"/>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p:cNvSpPr/>
            <p:nvPr/>
          </p:nvSpPr>
          <p:spPr>
            <a:xfrm>
              <a:off x="4948865" y="4800600"/>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44291" y="4112349"/>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1862520" y="4022245"/>
              <a:ext cx="1066800" cy="923330"/>
            </a:xfrm>
            <a:prstGeom prst="rect">
              <a:avLst/>
            </a:prstGeom>
            <a:noFill/>
          </p:spPr>
          <p:txBody>
            <a:bodyPr wrap="square" rtlCol="0">
              <a:spAutoFit/>
            </a:bodyPr>
            <a:lstStyle/>
            <a:p>
              <a:r>
                <a:rPr lang="en-US" dirty="0" smtClean="0">
                  <a:solidFill>
                    <a:schemeClr val="bg1"/>
                  </a:solidFill>
                </a:rPr>
                <a:t>National REDD+ Strategy</a:t>
              </a:r>
              <a:endParaRPr lang="en-US" dirty="0">
                <a:solidFill>
                  <a:schemeClr val="bg1"/>
                </a:solidFill>
              </a:endParaRPr>
            </a:p>
          </p:txBody>
        </p:sp>
        <p:sp>
          <p:nvSpPr>
            <p:cNvPr id="14" name="TextBox 13"/>
            <p:cNvSpPr txBox="1"/>
            <p:nvPr/>
          </p:nvSpPr>
          <p:spPr>
            <a:xfrm>
              <a:off x="3048000" y="4715231"/>
              <a:ext cx="1539261" cy="901748"/>
            </a:xfrm>
            <a:prstGeom prst="rect">
              <a:avLst/>
            </a:prstGeom>
            <a:noFill/>
          </p:spPr>
          <p:txBody>
            <a:bodyPr wrap="square" rtlCol="0">
              <a:spAutoFit/>
            </a:bodyPr>
            <a:lstStyle/>
            <a:p>
              <a:pPr algn="ctr"/>
              <a:r>
                <a:rPr lang="en-US" dirty="0" smtClean="0">
                  <a:solidFill>
                    <a:schemeClr val="bg1"/>
                  </a:solidFill>
                </a:rPr>
                <a:t>Safeguard Information System</a:t>
              </a:r>
              <a:endParaRPr lang="en-US" dirty="0">
                <a:solidFill>
                  <a:schemeClr val="bg1"/>
                </a:solidFill>
              </a:endParaRPr>
            </a:p>
          </p:txBody>
        </p:sp>
        <p:sp>
          <p:nvSpPr>
            <p:cNvPr id="15" name="TextBox 14"/>
            <p:cNvSpPr txBox="1"/>
            <p:nvPr/>
          </p:nvSpPr>
          <p:spPr>
            <a:xfrm>
              <a:off x="5396590" y="4915703"/>
              <a:ext cx="1066800" cy="369332"/>
            </a:xfrm>
            <a:prstGeom prst="rect">
              <a:avLst/>
            </a:prstGeom>
            <a:noFill/>
          </p:spPr>
          <p:txBody>
            <a:bodyPr wrap="square" rtlCol="0">
              <a:spAutoFit/>
            </a:bodyPr>
            <a:lstStyle/>
            <a:p>
              <a:r>
                <a:rPr lang="en-US" dirty="0" smtClean="0">
                  <a:solidFill>
                    <a:schemeClr val="bg1"/>
                  </a:solidFill>
                </a:rPr>
                <a:t>NFMS</a:t>
              </a:r>
              <a:endParaRPr lang="en-US" dirty="0">
                <a:solidFill>
                  <a:schemeClr val="bg1"/>
                </a:solidFill>
              </a:endParaRPr>
            </a:p>
          </p:txBody>
        </p:sp>
        <p:sp>
          <p:nvSpPr>
            <p:cNvPr id="16" name="TextBox 15"/>
            <p:cNvSpPr txBox="1"/>
            <p:nvPr/>
          </p:nvSpPr>
          <p:spPr>
            <a:xfrm>
              <a:off x="6382299" y="4211086"/>
              <a:ext cx="1066800" cy="369332"/>
            </a:xfrm>
            <a:prstGeom prst="rect">
              <a:avLst/>
            </a:prstGeom>
            <a:noFill/>
          </p:spPr>
          <p:txBody>
            <a:bodyPr wrap="square" rtlCol="0">
              <a:spAutoFit/>
            </a:bodyPr>
            <a:lstStyle/>
            <a:p>
              <a:r>
                <a:rPr lang="en-US" dirty="0" smtClean="0">
                  <a:solidFill>
                    <a:schemeClr val="bg1"/>
                  </a:solidFill>
                </a:rPr>
                <a:t>FREL/FRL</a:t>
              </a:r>
              <a:endParaRPr lang="en-US" dirty="0">
                <a:solidFill>
                  <a:schemeClr val="bg1"/>
                </a:solidFill>
              </a:endParaRPr>
            </a:p>
          </p:txBody>
        </p:sp>
      </p:grpSp>
      <p:sp>
        <p:nvSpPr>
          <p:cNvPr id="22" name="Rounded Rectangle 21"/>
          <p:cNvSpPr/>
          <p:nvPr/>
        </p:nvSpPr>
        <p:spPr>
          <a:xfrm>
            <a:off x="2899557" y="4686299"/>
            <a:ext cx="34123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06163" y="4952999"/>
            <a:ext cx="1981200" cy="461665"/>
          </a:xfrm>
          <a:prstGeom prst="rect">
            <a:avLst/>
          </a:prstGeom>
          <a:noFill/>
        </p:spPr>
        <p:txBody>
          <a:bodyPr wrap="square" rtlCol="0">
            <a:spAutoFit/>
          </a:bodyPr>
          <a:lstStyle/>
          <a:p>
            <a:pPr algn="ctr"/>
            <a:r>
              <a:rPr lang="en-US" sz="2400" b="1" dirty="0" smtClean="0">
                <a:solidFill>
                  <a:schemeClr val="bg1"/>
                </a:solidFill>
              </a:rPr>
              <a:t>CBR+</a:t>
            </a:r>
            <a:endParaRPr lang="en-US" sz="2400" b="1" dirty="0">
              <a:solidFill>
                <a:schemeClr val="bg1"/>
              </a:solidFill>
            </a:endParaRPr>
          </a:p>
        </p:txBody>
      </p:sp>
      <p:sp>
        <p:nvSpPr>
          <p:cNvPr id="24" name="Oval 23"/>
          <p:cNvSpPr/>
          <p:nvPr/>
        </p:nvSpPr>
        <p:spPr>
          <a:xfrm>
            <a:off x="493712" y="5181600"/>
            <a:ext cx="2249488"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68257" y="5143499"/>
            <a:ext cx="2269343" cy="1714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9601" y="5333999"/>
            <a:ext cx="1851810" cy="1477328"/>
          </a:xfrm>
          <a:prstGeom prst="rect">
            <a:avLst/>
          </a:prstGeom>
          <a:noFill/>
        </p:spPr>
        <p:txBody>
          <a:bodyPr wrap="square" rtlCol="0">
            <a:spAutoFit/>
          </a:bodyPr>
          <a:lstStyle/>
          <a:p>
            <a:pPr algn="ctr"/>
            <a:r>
              <a:rPr lang="en-US" dirty="0" smtClean="0">
                <a:solidFill>
                  <a:schemeClr val="bg1"/>
                </a:solidFill>
              </a:rPr>
              <a:t>Strengthen Effective Participation of Local Communities </a:t>
            </a:r>
            <a:endParaRPr lang="en-US" dirty="0">
              <a:solidFill>
                <a:schemeClr val="bg1"/>
              </a:solidFill>
            </a:endParaRPr>
          </a:p>
        </p:txBody>
      </p:sp>
      <p:sp>
        <p:nvSpPr>
          <p:cNvPr id="27" name="TextBox 26"/>
          <p:cNvSpPr txBox="1"/>
          <p:nvPr/>
        </p:nvSpPr>
        <p:spPr>
          <a:xfrm>
            <a:off x="6746984" y="5257800"/>
            <a:ext cx="1787415" cy="1477328"/>
          </a:xfrm>
          <a:prstGeom prst="rect">
            <a:avLst/>
          </a:prstGeom>
          <a:noFill/>
        </p:spPr>
        <p:txBody>
          <a:bodyPr wrap="square" rtlCol="0">
            <a:spAutoFit/>
          </a:bodyPr>
          <a:lstStyle/>
          <a:p>
            <a:pPr algn="ctr"/>
            <a:r>
              <a:rPr lang="en-US" dirty="0" smtClean="0">
                <a:solidFill>
                  <a:schemeClr val="bg1"/>
                </a:solidFill>
              </a:rPr>
              <a:t>Pilots to address drivers of deforestation &amp; forest degradation</a:t>
            </a:r>
            <a:endParaRPr lang="en-US" dirty="0">
              <a:solidFill>
                <a:schemeClr val="bg1"/>
              </a:solidFill>
            </a:endParaRPr>
          </a:p>
        </p:txBody>
      </p:sp>
      <p:sp>
        <p:nvSpPr>
          <p:cNvPr id="32" name="Down Arrow 31"/>
          <p:cNvSpPr/>
          <p:nvPr/>
        </p:nvSpPr>
        <p:spPr>
          <a:xfrm>
            <a:off x="4709965" y="3493726"/>
            <a:ext cx="840358" cy="1154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0800000">
            <a:off x="3672316" y="3460689"/>
            <a:ext cx="840358" cy="1154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46461" y="3658368"/>
            <a:ext cx="1688677" cy="923330"/>
          </a:xfrm>
          <a:prstGeom prst="rect">
            <a:avLst/>
          </a:prstGeom>
          <a:noFill/>
        </p:spPr>
        <p:txBody>
          <a:bodyPr wrap="square" rtlCol="0">
            <a:spAutoFit/>
          </a:bodyPr>
          <a:lstStyle/>
          <a:p>
            <a:r>
              <a:rPr lang="en-US" dirty="0" smtClean="0"/>
              <a:t>Ground-based lessons and results</a:t>
            </a:r>
            <a:endParaRPr lang="en-US" dirty="0"/>
          </a:p>
        </p:txBody>
      </p:sp>
      <p:sp>
        <p:nvSpPr>
          <p:cNvPr id="36" name="TextBox 35"/>
          <p:cNvSpPr txBox="1"/>
          <p:nvPr/>
        </p:nvSpPr>
        <p:spPr>
          <a:xfrm>
            <a:off x="5776319" y="3505200"/>
            <a:ext cx="2758081" cy="1200329"/>
          </a:xfrm>
          <a:prstGeom prst="rect">
            <a:avLst/>
          </a:prstGeom>
          <a:noFill/>
        </p:spPr>
        <p:txBody>
          <a:bodyPr wrap="square" rtlCol="0">
            <a:spAutoFit/>
          </a:bodyPr>
          <a:lstStyle/>
          <a:p>
            <a:r>
              <a:rPr lang="en-US" dirty="0" smtClean="0"/>
              <a:t>Body of analytical </a:t>
            </a:r>
            <a:r>
              <a:rPr lang="en-US" dirty="0" smtClean="0"/>
              <a:t>work, e.g., drivers of deforestation and forest degradation</a:t>
            </a:r>
            <a:endParaRPr lang="en-US" dirty="0"/>
          </a:p>
        </p:txBody>
      </p:sp>
      <p:cxnSp>
        <p:nvCxnSpPr>
          <p:cNvPr id="38" name="Straight Arrow Connector 37"/>
          <p:cNvCxnSpPr/>
          <p:nvPr/>
        </p:nvCxnSpPr>
        <p:spPr>
          <a:xfrm flipH="1">
            <a:off x="2209800" y="4952999"/>
            <a:ext cx="533400" cy="30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468257" y="4952999"/>
            <a:ext cx="542143"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70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7651576"/>
              </p:ext>
            </p:extLst>
          </p:nvPr>
        </p:nvGraphicFramePr>
        <p:xfrm>
          <a:off x="493712" y="1371600"/>
          <a:ext cx="8229599" cy="5704015"/>
        </p:xfrm>
        <a:graphic>
          <a:graphicData uri="http://schemas.openxmlformats.org/drawingml/2006/table">
            <a:tbl>
              <a:tblPr firstRow="1" firstCol="1" bandRow="1">
                <a:tableStyleId>{5C22544A-7EE6-4342-B048-85BDC9FD1C3A}</a:tableStyleId>
              </a:tblPr>
              <a:tblGrid>
                <a:gridCol w="1024850"/>
                <a:gridCol w="7204749"/>
              </a:tblGrid>
              <a:tr h="248155">
                <a:tc>
                  <a:txBody>
                    <a:bodyPr/>
                    <a:lstStyle/>
                    <a:p>
                      <a:pPr marL="0" marR="0" algn="ctr">
                        <a:lnSpc>
                          <a:spcPct val="150000"/>
                        </a:lnSpc>
                        <a:spcBef>
                          <a:spcPts val="0"/>
                        </a:spcBef>
                        <a:spcAft>
                          <a:spcPts val="0"/>
                        </a:spcAft>
                      </a:pPr>
                      <a:r>
                        <a:rPr lang="en-GB" sz="2400" dirty="0">
                          <a:effectLst/>
                        </a:rPr>
                        <a:t>Types</a:t>
                      </a:r>
                      <a:endParaRPr lang="en-US" sz="2400" dirty="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tc>
                <a:tc>
                  <a:txBody>
                    <a:bodyPr/>
                    <a:lstStyle/>
                    <a:p>
                      <a:pPr marL="0" marR="0" algn="ctr">
                        <a:lnSpc>
                          <a:spcPct val="150000"/>
                        </a:lnSpc>
                        <a:spcBef>
                          <a:spcPts val="0"/>
                        </a:spcBef>
                        <a:spcAft>
                          <a:spcPts val="0"/>
                        </a:spcAft>
                      </a:pPr>
                      <a:r>
                        <a:rPr lang="en-GB" sz="2400" dirty="0">
                          <a:effectLst/>
                        </a:rPr>
                        <a:t>Drivers to be addressed between 2016-2020</a:t>
                      </a:r>
                      <a:endParaRPr lang="en-US" sz="2400" dirty="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tc>
              </a:tr>
              <a:tr h="2499950">
                <a:tc>
                  <a:txBody>
                    <a:bodyPr/>
                    <a:lstStyle/>
                    <a:p>
                      <a:pPr marL="0" marR="0" algn="just">
                        <a:lnSpc>
                          <a:spcPct val="150000"/>
                        </a:lnSpc>
                        <a:spcBef>
                          <a:spcPts val="0"/>
                        </a:spcBef>
                        <a:spcAft>
                          <a:spcPts val="0"/>
                        </a:spcAft>
                      </a:pPr>
                      <a:r>
                        <a:rPr lang="en-GB" sz="1600">
                          <a:effectLst/>
                        </a:rPr>
                        <a:t>Direct</a:t>
                      </a:r>
                      <a:endParaRPr lang="en-US" sz="160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nchor="ctr"/>
                </a:tc>
                <a:tc>
                  <a:txBody>
                    <a:bodyPr/>
                    <a:lstStyle/>
                    <a:p>
                      <a:pPr marL="342900" marR="0" lvl="0" indent="-342900">
                        <a:lnSpc>
                          <a:spcPct val="100000"/>
                        </a:lnSpc>
                        <a:spcBef>
                          <a:spcPts val="0"/>
                        </a:spcBef>
                        <a:spcAft>
                          <a:spcPts val="0"/>
                        </a:spcAft>
                        <a:buFont typeface="+mj-lt"/>
                        <a:buAutoNum type="arabicPeriod"/>
                      </a:pPr>
                      <a:r>
                        <a:rPr lang="en-GB" sz="1900" dirty="0">
                          <a:effectLst/>
                        </a:rPr>
                        <a:t>Conversion of Forest Lands</a:t>
                      </a:r>
                      <a:endParaRPr lang="en-US" sz="1900" dirty="0">
                        <a:effectLst/>
                      </a:endParaRPr>
                    </a:p>
                    <a:p>
                      <a:pPr marL="742950" marR="0" lvl="1" indent="-285750">
                        <a:lnSpc>
                          <a:spcPct val="100000"/>
                        </a:lnSpc>
                        <a:spcBef>
                          <a:spcPts val="0"/>
                        </a:spcBef>
                        <a:spcAft>
                          <a:spcPts val="0"/>
                        </a:spcAft>
                        <a:buFont typeface="+mj-lt"/>
                        <a:buAutoNum type="alphaLcPeriod"/>
                      </a:pPr>
                      <a:r>
                        <a:rPr lang="en-GB" sz="1900" dirty="0">
                          <a:effectLst/>
                        </a:rPr>
                        <a:t>Economic/ Agricultural Development (e.g. ELCs)</a:t>
                      </a:r>
                      <a:endParaRPr lang="en-US" sz="1900" dirty="0">
                        <a:effectLst/>
                      </a:endParaRPr>
                    </a:p>
                    <a:p>
                      <a:pPr marL="742950" marR="99695" lvl="1" indent="-285750">
                        <a:lnSpc>
                          <a:spcPct val="100000"/>
                        </a:lnSpc>
                        <a:spcBef>
                          <a:spcPts val="0"/>
                        </a:spcBef>
                        <a:spcAft>
                          <a:spcPts val="0"/>
                        </a:spcAft>
                        <a:buFont typeface="+mj-lt"/>
                        <a:buAutoNum type="alphaLcPeriod"/>
                      </a:pPr>
                      <a:r>
                        <a:rPr lang="en-GB" sz="1900" dirty="0">
                          <a:effectLst/>
                        </a:rPr>
                        <a:t>Settlements and Farm Lands (e.g. SLCs)</a:t>
                      </a:r>
                      <a:endParaRPr lang="en-US" sz="1900" dirty="0">
                        <a:effectLst/>
                      </a:endParaRPr>
                    </a:p>
                    <a:p>
                      <a:pPr marL="742950" marR="0" lvl="1" indent="-285750">
                        <a:lnSpc>
                          <a:spcPct val="100000"/>
                        </a:lnSpc>
                        <a:spcBef>
                          <a:spcPts val="0"/>
                        </a:spcBef>
                        <a:spcAft>
                          <a:spcPts val="0"/>
                        </a:spcAft>
                        <a:buFont typeface="+mj-lt"/>
                        <a:buAutoNum type="alphaLcPeriod"/>
                      </a:pPr>
                      <a:r>
                        <a:rPr lang="en-GB" sz="1900" dirty="0">
                          <a:effectLst/>
                        </a:rPr>
                        <a:t>Infrastructure Development (e.g. Road, Dam Constructions)  </a:t>
                      </a:r>
                      <a:endParaRPr lang="en-US" sz="1900" dirty="0">
                        <a:effectLst/>
                      </a:endParaRPr>
                    </a:p>
                    <a:p>
                      <a:pPr marL="742950" marR="0" lvl="1" indent="-285750">
                        <a:lnSpc>
                          <a:spcPct val="100000"/>
                        </a:lnSpc>
                        <a:spcBef>
                          <a:spcPts val="0"/>
                        </a:spcBef>
                        <a:spcAft>
                          <a:spcPts val="0"/>
                        </a:spcAft>
                        <a:buFont typeface="+mj-lt"/>
                        <a:buAutoNum type="alphaLcPeriod"/>
                      </a:pPr>
                      <a:r>
                        <a:rPr lang="en-GB" sz="1900" dirty="0">
                          <a:effectLst/>
                        </a:rPr>
                        <a:t>Mining </a:t>
                      </a:r>
                      <a:endParaRPr lang="en-US" sz="1900" dirty="0">
                        <a:effectLst/>
                      </a:endParaRPr>
                    </a:p>
                    <a:p>
                      <a:pPr marL="342900" marR="0" lvl="0" indent="-342900">
                        <a:lnSpc>
                          <a:spcPct val="100000"/>
                        </a:lnSpc>
                        <a:spcBef>
                          <a:spcPts val="0"/>
                        </a:spcBef>
                        <a:spcAft>
                          <a:spcPts val="0"/>
                        </a:spcAft>
                        <a:buFont typeface="+mj-lt"/>
                        <a:buAutoNum type="arabicPeriod"/>
                      </a:pPr>
                      <a:r>
                        <a:rPr lang="en-GB" sz="1900" dirty="0">
                          <a:effectLst/>
                        </a:rPr>
                        <a:t>Forest Lands Encroachment </a:t>
                      </a:r>
                      <a:endParaRPr lang="en-US" sz="1900" dirty="0">
                        <a:effectLst/>
                      </a:endParaRPr>
                    </a:p>
                    <a:p>
                      <a:pPr marL="742950" marR="0" lvl="1" indent="-285750">
                        <a:lnSpc>
                          <a:spcPct val="100000"/>
                        </a:lnSpc>
                        <a:spcBef>
                          <a:spcPts val="0"/>
                        </a:spcBef>
                        <a:spcAft>
                          <a:spcPts val="0"/>
                        </a:spcAft>
                        <a:buFont typeface="+mj-lt"/>
                        <a:buAutoNum type="alphaLcPeriod"/>
                      </a:pPr>
                      <a:r>
                        <a:rPr lang="en-GB" sz="1900" dirty="0">
                          <a:effectLst/>
                        </a:rPr>
                        <a:t>Land Speculation/ Land Grabbing </a:t>
                      </a:r>
                      <a:endParaRPr lang="en-US" sz="1900" dirty="0">
                        <a:effectLst/>
                      </a:endParaRPr>
                    </a:p>
                    <a:p>
                      <a:pPr marL="742950" marR="0" lvl="1" indent="-285750">
                        <a:lnSpc>
                          <a:spcPct val="100000"/>
                        </a:lnSpc>
                        <a:spcBef>
                          <a:spcPts val="0"/>
                        </a:spcBef>
                        <a:spcAft>
                          <a:spcPts val="0"/>
                        </a:spcAft>
                        <a:buFont typeface="+mj-lt"/>
                        <a:buAutoNum type="alphaLcPeriod"/>
                      </a:pPr>
                      <a:r>
                        <a:rPr lang="en-GB" sz="1900" dirty="0">
                          <a:effectLst/>
                        </a:rPr>
                        <a:t>Illegal Loggings</a:t>
                      </a:r>
                      <a:endParaRPr lang="en-US" sz="1900" dirty="0">
                        <a:effectLst/>
                      </a:endParaRPr>
                    </a:p>
                    <a:p>
                      <a:pPr marL="342900" marR="0" lvl="0" indent="-342900">
                        <a:lnSpc>
                          <a:spcPct val="100000"/>
                        </a:lnSpc>
                        <a:spcBef>
                          <a:spcPts val="0"/>
                        </a:spcBef>
                        <a:spcAft>
                          <a:spcPts val="0"/>
                        </a:spcAft>
                        <a:buFont typeface="+mj-lt"/>
                        <a:buAutoNum type="arabicPeriod"/>
                      </a:pPr>
                      <a:r>
                        <a:rPr lang="en-GB" sz="1900" dirty="0">
                          <a:effectLst/>
                        </a:rPr>
                        <a:t>Unsustainable Forest Harvesting </a:t>
                      </a:r>
                      <a:endParaRPr lang="en-US" sz="1900" dirty="0">
                        <a:effectLst/>
                      </a:endParaRPr>
                    </a:p>
                    <a:p>
                      <a:pPr marL="457200" marR="0">
                        <a:lnSpc>
                          <a:spcPct val="100000"/>
                        </a:lnSpc>
                        <a:spcBef>
                          <a:spcPts val="0"/>
                        </a:spcBef>
                        <a:spcAft>
                          <a:spcPts val="0"/>
                        </a:spcAft>
                      </a:pPr>
                      <a:r>
                        <a:rPr lang="en-GB" sz="1900" dirty="0">
                          <a:effectLst/>
                        </a:rPr>
                        <a:t> </a:t>
                      </a:r>
                      <a:endParaRPr lang="en-US" sz="1900" dirty="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tc>
              </a:tr>
              <a:tr h="1994737">
                <a:tc>
                  <a:txBody>
                    <a:bodyPr/>
                    <a:lstStyle/>
                    <a:p>
                      <a:pPr marL="0" marR="0" algn="just">
                        <a:lnSpc>
                          <a:spcPct val="150000"/>
                        </a:lnSpc>
                        <a:spcBef>
                          <a:spcPts val="0"/>
                        </a:spcBef>
                        <a:spcAft>
                          <a:spcPts val="0"/>
                        </a:spcAft>
                      </a:pPr>
                      <a:r>
                        <a:rPr lang="en-GB" sz="1600">
                          <a:effectLst/>
                        </a:rPr>
                        <a:t>In-direct</a:t>
                      </a:r>
                      <a:endParaRPr lang="en-US" sz="160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nchor="ctr"/>
                </a:tc>
                <a:tc>
                  <a:txBody>
                    <a:bodyPr/>
                    <a:lstStyle/>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Limited governance in forest sector and land use sector</a:t>
                      </a:r>
                      <a:endParaRPr lang="en-US" sz="1900" dirty="0">
                        <a:effectLst/>
                      </a:endParaRPr>
                    </a:p>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Lack of coordination between ministries on land use planning </a:t>
                      </a:r>
                      <a:endParaRPr lang="en-US" sz="1900" dirty="0">
                        <a:effectLst/>
                      </a:endParaRPr>
                    </a:p>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Rural Poverty  </a:t>
                      </a:r>
                      <a:endParaRPr lang="en-US" sz="1900" dirty="0">
                        <a:effectLst/>
                      </a:endParaRPr>
                    </a:p>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Low levels of stakeholder participation and involvement </a:t>
                      </a:r>
                      <a:endParaRPr lang="en-US" sz="1900" dirty="0">
                        <a:effectLst/>
                      </a:endParaRPr>
                    </a:p>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Lack of long term finance/ human resources to support forest sector</a:t>
                      </a:r>
                      <a:endParaRPr lang="en-US" sz="1900" dirty="0">
                        <a:effectLst/>
                      </a:endParaRPr>
                    </a:p>
                    <a:p>
                      <a:pPr marL="342900" marR="0" lvl="0" indent="-342900">
                        <a:lnSpc>
                          <a:spcPct val="100000"/>
                        </a:lnSpc>
                        <a:spcBef>
                          <a:spcPts val="0"/>
                        </a:spcBef>
                        <a:spcAft>
                          <a:spcPts val="0"/>
                        </a:spcAft>
                        <a:buFont typeface="Times New Roman" panose="02020603050405020304" pitchFamily="18" charset="0"/>
                        <a:buChar char="-"/>
                      </a:pPr>
                      <a:r>
                        <a:rPr lang="en-GB" sz="1900" dirty="0">
                          <a:effectLst/>
                        </a:rPr>
                        <a:t>Insufficient data and evidence to design effective forest crime prevention measures</a:t>
                      </a:r>
                      <a:endParaRPr lang="en-US" sz="1900" dirty="0">
                        <a:effectLst/>
                      </a:endParaRPr>
                    </a:p>
                    <a:p>
                      <a:pPr marL="457200" marR="0">
                        <a:lnSpc>
                          <a:spcPct val="100000"/>
                        </a:lnSpc>
                        <a:spcBef>
                          <a:spcPts val="0"/>
                        </a:spcBef>
                        <a:spcAft>
                          <a:spcPts val="0"/>
                        </a:spcAft>
                      </a:pPr>
                      <a:r>
                        <a:rPr lang="en-GB" sz="1900" dirty="0">
                          <a:effectLst/>
                        </a:rPr>
                        <a:t> </a:t>
                      </a:r>
                      <a:endParaRPr lang="en-US" sz="1900" dirty="0">
                        <a:effectLst/>
                        <a:latin typeface="Calibri" panose="020F0502020204030204" pitchFamily="34" charset="0"/>
                        <a:ea typeface="Calibri" panose="020F0502020204030204" pitchFamily="34" charset="0"/>
                        <a:cs typeface="DaunPenh" panose="01010101010101010101" pitchFamily="2" charset="0"/>
                      </a:endParaRPr>
                    </a:p>
                  </a:txBody>
                  <a:tcPr marL="50528" marR="50528" marT="0" marB="0"/>
                </a:tc>
              </a:tr>
            </a:tbl>
          </a:graphicData>
        </a:graphic>
      </p:graphicFrame>
    </p:spTree>
    <p:extLst>
      <p:ext uri="{BB962C8B-B14F-4D97-AF65-F5344CB8AC3E}">
        <p14:creationId xmlns:p14="http://schemas.microsoft.com/office/powerpoint/2010/main" val="290037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F42D2E82-8AC3-4647-9953-B5144B384871}"/>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85282206-AB75-4052-82B0-BBB757172C9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1C4491CD-89EB-4CCF-8B67-9C6C0B4CC7D3}"/>
    </a:ext>
  </a:ext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9C7CA7A0-DD61-4839-A2F0-7CEE80F13286}"/>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9BEEC795-6944-47A2-8026-3887FC8277B2}"/>
    </a:ext>
  </a:ext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D6E6CEE7-304A-4A38-9ED1-6AAFB02D3870}"/>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F3FECF8C-FB36-4E8F-A334-5E74545358D7}"/>
    </a:ext>
  </a:ext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3D879A4A-A4BC-4E11-937F-779C67EBE28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6CAFC78C-2E63-4F16-AAA8-BB8784D82ADA}"/>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REDD PPT-Template_21 March 2013.pptx" id="{C8971182-9FFB-4821-A0FC-E5A5AF752DA3}" vid="{FE57114E-B154-4EF7-930F-B0B33DBD23C9}"/>
    </a:ext>
  </a:extLst>
</a:theme>
</file>

<file path=docProps/app.xml><?xml version="1.0" encoding="utf-8"?>
<Properties xmlns="http://schemas.openxmlformats.org/officeDocument/2006/extended-properties" xmlns:vt="http://schemas.openxmlformats.org/officeDocument/2006/docPropsVTypes">
  <Template>UN-REDD PPT-Template_2013</Template>
  <TotalTime>182</TotalTime>
  <Words>1521</Words>
  <Application>Microsoft Office PowerPoint</Application>
  <PresentationFormat>On-screen Show (4:3)</PresentationFormat>
  <Paragraphs>156</Paragraphs>
  <Slides>14</Slides>
  <Notes>8</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14</vt:i4>
      </vt:variant>
    </vt:vector>
  </HeadingPairs>
  <TitlesOfParts>
    <vt:vector size="30" baseType="lpstr">
      <vt:lpstr>Arial</vt:lpstr>
      <vt:lpstr>Calibri</vt:lpstr>
      <vt:lpstr>DaunPenh</vt:lpstr>
      <vt:lpstr>Frutiger Linotype</vt:lpstr>
      <vt:lpstr>Helvetica</vt:lpstr>
      <vt:lpstr>Times New Roman</vt: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PowerPoint Presentation</vt:lpstr>
      <vt:lpstr>PowerPoint Presentation</vt:lpstr>
      <vt:lpstr>Overview of CBR+</vt:lpstr>
      <vt:lpstr>PowerPoint Presentation</vt:lpstr>
      <vt:lpstr>Collaborative Synergies - SGP</vt:lpstr>
      <vt:lpstr>Collaborative Synergies – UN-REDD Programme</vt:lpstr>
      <vt:lpstr>Recap:  Key Elements of REDD+ in UNFCCC</vt:lpstr>
      <vt:lpstr>PowerPoint Presentation</vt:lpstr>
      <vt:lpstr>PowerPoint Presentation</vt:lpstr>
      <vt:lpstr>Linking CBR+ and NRS</vt:lpstr>
      <vt:lpstr>Timelines</vt:lpstr>
      <vt:lpstr>Group Work</vt:lpstr>
      <vt:lpstr>Group 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 Yii Yong</dc:creator>
  <cp:lastModifiedBy>Kin Yii Yong</cp:lastModifiedBy>
  <cp:revision>18</cp:revision>
  <dcterms:created xsi:type="dcterms:W3CDTF">2015-10-01T04:50:53Z</dcterms:created>
  <dcterms:modified xsi:type="dcterms:W3CDTF">2015-10-01T07:53:43Z</dcterms:modified>
</cp:coreProperties>
</file>